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0"/>
  </p:notesMasterIdLst>
  <p:handoutMasterIdLst>
    <p:handoutMasterId r:id="rId31"/>
  </p:handoutMasterIdLst>
  <p:sldIdLst>
    <p:sldId id="292" r:id="rId5"/>
    <p:sldId id="291" r:id="rId6"/>
    <p:sldId id="1891" r:id="rId7"/>
    <p:sldId id="2037" r:id="rId8"/>
    <p:sldId id="2038" r:id="rId9"/>
    <p:sldId id="1802" r:id="rId10"/>
    <p:sldId id="1883" r:id="rId11"/>
    <p:sldId id="1801" r:id="rId12"/>
    <p:sldId id="1811" r:id="rId13"/>
    <p:sldId id="263" r:id="rId14"/>
    <p:sldId id="1887" r:id="rId15"/>
    <p:sldId id="404" r:id="rId16"/>
    <p:sldId id="2036" r:id="rId17"/>
    <p:sldId id="1893" r:id="rId18"/>
    <p:sldId id="1894" r:id="rId19"/>
    <p:sldId id="2039" r:id="rId20"/>
    <p:sldId id="2040" r:id="rId21"/>
    <p:sldId id="2041" r:id="rId22"/>
    <p:sldId id="2042" r:id="rId23"/>
    <p:sldId id="1889" r:id="rId24"/>
    <p:sldId id="284" r:id="rId25"/>
    <p:sldId id="1799" r:id="rId26"/>
    <p:sldId id="288" r:id="rId27"/>
    <p:sldId id="289" r:id="rId28"/>
    <p:sldId id="293" r:id="rId2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644A"/>
    <a:srgbClr val="C6A68D"/>
    <a:srgbClr val="113F6F"/>
    <a:srgbClr val="00ACB6"/>
    <a:srgbClr val="013D61"/>
    <a:srgbClr val="F3703A"/>
    <a:srgbClr val="515083"/>
    <a:srgbClr val="2F305C"/>
    <a:srgbClr val="3C4798"/>
    <a:srgbClr val="E68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61" d="100"/>
          <a:sy n="161" d="100"/>
        </p:scale>
        <p:origin x="1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>
            <a:extLst>
              <a:ext uri="{FF2B5EF4-FFF2-40B4-BE49-F238E27FC236}">
                <a16:creationId xmlns:a16="http://schemas.microsoft.com/office/drawing/2014/main" id="{1C4D20E4-035B-4084-965A-383DC76CCB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8059" indent="-21164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39746" indent="-230886" defTabSz="45375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01518" indent="-230886" defTabSz="45375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63290" indent="-230886" defTabSz="45375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25062" indent="-230886" defTabSz="45375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8059" algn="l"/>
                <a:tab pos="670211" algn="l"/>
                <a:tab pos="1123966" algn="l"/>
                <a:tab pos="1577721" algn="l"/>
                <a:tab pos="2031477" algn="l"/>
                <a:tab pos="2485231" algn="l"/>
                <a:tab pos="2938987" algn="l"/>
                <a:tab pos="3392742" algn="l"/>
                <a:tab pos="3846497" algn="l"/>
                <a:tab pos="4300252" algn="l"/>
                <a:tab pos="4754007" algn="l"/>
                <a:tab pos="5207762" algn="l"/>
                <a:tab pos="5661518" algn="l"/>
                <a:tab pos="6115272" algn="l"/>
                <a:tab pos="6569028" algn="l"/>
                <a:tab pos="7022783" algn="l"/>
                <a:tab pos="7476538" algn="l"/>
                <a:tab pos="7930293" algn="l"/>
                <a:tab pos="8384048" algn="l"/>
                <a:tab pos="8837803" algn="l"/>
                <a:tab pos="929155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1E9A78-D8B6-4BD6-BD20-7F6618205B28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it-IT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E40235BA-7EFC-424E-A63E-2FEDBAE96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7163" y="746125"/>
            <a:ext cx="6630987" cy="37306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1066DA70-1449-44E4-BE18-0C259FB12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4330" y="4726269"/>
            <a:ext cx="5556260" cy="44765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803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>
            <a:extLst>
              <a:ext uri="{FF2B5EF4-FFF2-40B4-BE49-F238E27FC236}">
                <a16:creationId xmlns:a16="http://schemas.microsoft.com/office/drawing/2014/main" id="{8B1A4BFD-1B87-4356-996D-2B91C28DA7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740A47-D646-44EB-9A56-DAAAF3F94E5B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it-IT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38DC9966-3829-4081-9EE5-E2AE3810D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39712849-8D63-42E9-9DE9-D70287F53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>
            <a:extLst>
              <a:ext uri="{FF2B5EF4-FFF2-40B4-BE49-F238E27FC236}">
                <a16:creationId xmlns:a16="http://schemas.microsoft.com/office/drawing/2014/main" id="{0D29CB25-8B45-4BCD-9BD8-4014F8F559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212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212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212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212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fld id="{AC49EEA1-7198-42A1-83C4-68AC963AD140}" type="slidenum">
              <a:rPr lang="en-US" altLang="it-IT">
                <a:latin typeface="Times New Roman" panose="02020603050405020304" pitchFamily="18" charset="0"/>
              </a:rPr>
              <a:pPr/>
              <a:t>7</a:t>
            </a:fld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0DC26E44-913F-410D-BD99-7E98FD261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F2DABDAC-A006-4A67-A31F-8989A5EE5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</p:spPr>
        <p:txBody>
          <a:bodyPr vert="horz" wrap="none" numCol="1" anchor="ctr" anchorCtr="0" compatLnSpc="1">
            <a:prstTxWarp prst="textNoShape">
              <a:avLst/>
            </a:prstTxWarp>
          </a:bodyPr>
          <a:lstStyle/>
          <a:p>
            <a:pPr defTabSz="2121179">
              <a:defRPr/>
            </a:pPr>
            <a:endParaRPr lang="it-IT" altLang="it-IT" sz="5567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id="{844A86A7-5048-40A4-9882-4955960B2F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6C74224-F914-4D92-B1C1-376A875B49B2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it-IT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F21E4977-C014-47CD-913C-2E3546331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5112" cy="3722687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95354ED0-8EC2-4213-AC6B-3496C3A24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7188" cy="4467225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09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5">
            <a:extLst>
              <a:ext uri="{FF2B5EF4-FFF2-40B4-BE49-F238E27FC236}">
                <a16:creationId xmlns:a16="http://schemas.microsoft.com/office/drawing/2014/main" id="{155917B1-BE6C-40F7-AF7F-3CA59646A4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01AA93-B41E-4DFF-8D44-8362B30E263F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4ED4A95F-30CE-4437-AFA2-7D792BBDC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2AEA403-8371-4652-A16A-121021533E89}" type="slidenum">
              <a:rPr lang="it-IT" altLang="it-IT"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>
              <a:cs typeface="Segoe UI" panose="020B0502040204020203" pitchFamily="34" charset="0"/>
            </a:endParaRPr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47DC413C-4C67-4AEB-AB54-B2D3F46D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3B05A49-6748-47B7-9B29-864AF21BD56B}" type="slidenum">
              <a:rPr lang="it-IT" altLang="it-IT"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>
              <a:cs typeface="Segoe UI" panose="020B0502040204020203" pitchFamily="34" charset="0"/>
            </a:endParaRP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C7B6BDE7-257D-4723-BAFD-E13314B58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7347FEA7-1855-46E3-80EC-8F9F2418E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887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>
            <a:extLst>
              <a:ext uri="{FF2B5EF4-FFF2-40B4-BE49-F238E27FC236}">
                <a16:creationId xmlns:a16="http://schemas.microsoft.com/office/drawing/2014/main" id="{367EFC16-23DC-49FD-B6CE-D9506D47A8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CA5D62-D35C-4E28-9975-F5C3C957D7A8}" type="slidenum">
              <a:rPr lang="it-IT" altLang="it-IT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6BF72AC4-A0DC-4996-9321-6B190096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EE2D9B2-5954-4B93-9392-F9D748F81E6D}" type="slidenum">
              <a:rPr lang="it-IT" altLang="it-IT"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>
              <a:cs typeface="Segoe UI" panose="020B0502040204020203" pitchFamily="34" charset="0"/>
            </a:endParaRPr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C26C4399-865B-4530-BE6D-943261581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AC42678-9CE3-407E-BDA1-1D1AA73F188E}" type="slidenum">
              <a:rPr lang="it-IT" altLang="it-IT"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>
              <a:cs typeface="Segoe UI" panose="020B0502040204020203" pitchFamily="34" charset="0"/>
            </a:endParaRP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96E6F62C-6C9A-4CF6-8F5A-63641E9C1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8" name="Rectangle 4">
            <a:extLst>
              <a:ext uri="{FF2B5EF4-FFF2-40B4-BE49-F238E27FC236}">
                <a16:creationId xmlns:a16="http://schemas.microsoft.com/office/drawing/2014/main" id="{9480A376-B499-4579-AC7D-08CDF38F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911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>
            <a:extLst>
              <a:ext uri="{FF2B5EF4-FFF2-40B4-BE49-F238E27FC236}">
                <a16:creationId xmlns:a16="http://schemas.microsoft.com/office/drawing/2014/main" id="{93E7E465-A0D2-40A0-8A06-FDACA012F6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095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4DD0CF-ADE9-44D1-B845-9CCBE8B96D48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it-IT"/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A950D91E-F9C4-43A1-A428-0F8F6732A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5112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2EF0F67E-56B9-49E8-9A40-DAE3EA6AE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71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4">
            <a:extLst>
              <a:ext uri="{FF2B5EF4-FFF2-40B4-BE49-F238E27FC236}">
                <a16:creationId xmlns:a16="http://schemas.microsoft.com/office/drawing/2014/main" id="{ECBAB183-35EC-4C7D-8D77-CED33D8AE0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16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4FAD28D-D664-487C-A095-701018C17B41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BFAC5D63-A05D-4F87-ACCE-4283137A4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ADF8B096-8645-4A67-9A73-667C608AC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952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>
            <a:extLst>
              <a:ext uri="{FF2B5EF4-FFF2-40B4-BE49-F238E27FC236}">
                <a16:creationId xmlns:a16="http://schemas.microsoft.com/office/drawing/2014/main" id="{B0EF5D95-DC1F-46F0-9421-444C85F820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F2E0CC-603D-4B2D-8EA3-14E102E1BDBF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it-IT"/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0383AB85-5657-41ED-8B95-84F62602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A990E9-140D-4BFC-8931-F7CC488224A0}" type="slidenum">
              <a:rPr lang="en-US" altLang="it-IT">
                <a:cs typeface="Segoe UI" panose="020B0502040204020203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it-IT">
              <a:cs typeface="Segoe UI" panose="020B0502040204020203" pitchFamily="34" charset="0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33DA679C-72E7-4232-99D7-98DF971A1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AFA47A0-40C8-41A9-9F5D-BDD5325FCFE1}" type="slidenum">
              <a:rPr lang="en-US" altLang="it-IT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it-IT">
              <a:latin typeface="Calibri" panose="020F0502020204030204" pitchFamily="34" charset="0"/>
            </a:endParaRPr>
          </a:p>
        </p:txBody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CA6568E8-1170-4C47-9ACB-0C3C1CEB2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0" name="Rectangle 4">
            <a:extLst>
              <a:ext uri="{FF2B5EF4-FFF2-40B4-BE49-F238E27FC236}">
                <a16:creationId xmlns:a16="http://schemas.microsoft.com/office/drawing/2014/main" id="{628F0886-F8BA-487B-9F51-E4E8422EE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40363" cy="446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>
            <a:extLst>
              <a:ext uri="{FF2B5EF4-FFF2-40B4-BE49-F238E27FC236}">
                <a16:creationId xmlns:a16="http://schemas.microsoft.com/office/drawing/2014/main" id="{CF7C6DB8-CBD4-42F5-98BA-40A4ABC7AA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022808-6EA6-4F75-AAD1-7D44C393708D}" type="slidenum">
              <a:rPr lang="en-US" altLang="it-IT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it-IT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823E3ECA-AA3B-49DB-8400-290826DAF4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1858A322-783D-4B8F-B3D6-4D6A60C21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ea typeface="MS PGothic" panose="020B0600070205080204" pitchFamily="34" charset="-128"/>
              </a:rPr>
              <a:t>Busacca Eleonora</a:t>
            </a: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068D8421-6489-4334-8C26-4BF80CC7B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BA1FE71-BCD2-458A-963B-D9E015787CA4}" type="slidenum">
              <a:rPr lang="it-IT" altLang="it-IT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8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9292" y="3829703"/>
            <a:ext cx="6450812" cy="1279652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00ACB6"/>
                </a:solidFill>
              </a:rPr>
              <a:t>Dr.ssa Carlotta scarpa md </a:t>
            </a:r>
            <a:r>
              <a:rPr lang="it-IT" sz="2800" b="1" dirty="0" err="1">
                <a:solidFill>
                  <a:srgbClr val="00ACB6"/>
                </a:solidFill>
              </a:rPr>
              <a:t>phd</a:t>
            </a:r>
            <a:endParaRPr lang="it-IT" sz="2800" b="1" dirty="0">
              <a:solidFill>
                <a:srgbClr val="00ACB6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DA3AAA-4615-434C-939E-8B4E22639C50}"/>
              </a:ext>
            </a:extLst>
          </p:cNvPr>
          <p:cNvSpPr txBox="1"/>
          <p:nvPr/>
        </p:nvSpPr>
        <p:spPr>
          <a:xfrm>
            <a:off x="5556167" y="1203685"/>
            <a:ext cx="6207494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CHIRURGIA PLASTICA, OBESITA’ E INFEZIONI DI FERITA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447F356-65D8-4B1C-97F2-CC059AE1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614" y="4946073"/>
            <a:ext cx="854623" cy="914143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75014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7D7B832-3C29-42DC-B492-29B2F91B2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911" y="4680367"/>
            <a:ext cx="7775575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Times New Roman" panose="02020603050405020304" pitchFamily="18" charset="0"/>
              </a:rPr>
              <a:t>Clinic of Plastic Surgery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Times New Roman" panose="02020603050405020304" pitchFamily="18" charset="0"/>
              </a:rPr>
              <a:t>Residency Program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Times New Roman" panose="02020603050405020304" pitchFamily="18" charset="0"/>
              </a:rPr>
              <a:t> in Plastic Reconstructive and Aesthetic Surgery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i="1" dirty="0">
                <a:latin typeface="Times New Roman" panose="02020603050405020304" pitchFamily="18" charset="0"/>
              </a:rPr>
              <a:t>Chief  </a:t>
            </a:r>
            <a:r>
              <a:rPr lang="en-US" altLang="it-IT" sz="1600" dirty="0">
                <a:latin typeface="Times New Roman" panose="02020603050405020304" pitchFamily="18" charset="0"/>
              </a:rPr>
              <a:t>Prof. Franco </a:t>
            </a:r>
            <a:r>
              <a:rPr lang="en-US" altLang="it-IT" sz="1600" dirty="0" err="1">
                <a:latin typeface="Times New Roman" panose="02020603050405020304" pitchFamily="18" charset="0"/>
              </a:rPr>
              <a:t>Bassetto</a:t>
            </a:r>
            <a:endParaRPr lang="en-US" altLang="it-IT" sz="16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Times New Roman" panose="02020603050405020304" pitchFamily="18" charset="0"/>
              </a:rPr>
              <a:t>email: </a:t>
            </a:r>
            <a:r>
              <a:rPr lang="en-US" altLang="it-IT" sz="1600" dirty="0" err="1">
                <a:latin typeface="Times New Roman" panose="02020603050405020304" pitchFamily="18" charset="0"/>
              </a:rPr>
              <a:t>franco.bassetto@unipd.it</a:t>
            </a:r>
            <a:endParaRPr lang="en-US" altLang="it-IT" sz="16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Times New Roman" panose="02020603050405020304" pitchFamily="18" charset="0"/>
              </a:rPr>
              <a:t>PADOVA, ITALY</a:t>
            </a:r>
          </a:p>
        </p:txBody>
      </p:sp>
      <p:pic>
        <p:nvPicPr>
          <p:cNvPr id="9" name="Picture 2" descr="Sirius">
            <a:extLst>
              <a:ext uri="{FF2B5EF4-FFF2-40B4-BE49-F238E27FC236}">
                <a16:creationId xmlns:a16="http://schemas.microsoft.com/office/drawing/2014/main" id="{AFCD2089-0E5A-4FD7-9DEE-E7C42D89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7732" y="4952854"/>
            <a:ext cx="687708" cy="102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7">
            <a:extLst>
              <a:ext uri="{FF2B5EF4-FFF2-40B4-BE49-F238E27FC236}">
                <a16:creationId xmlns:a16="http://schemas.microsoft.com/office/drawing/2014/main" id="{91AE3D8D-A333-461D-A30A-542E8002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43947" r="53331" b="17967"/>
          <a:stretch>
            <a:fillRect/>
          </a:stretch>
        </p:blipFill>
        <p:spPr bwMode="auto">
          <a:xfrm>
            <a:off x="1762126" y="2500314"/>
            <a:ext cx="4405313" cy="2643187"/>
          </a:xfrm>
          <a:prstGeom prst="rect">
            <a:avLst/>
          </a:prstGeom>
          <a:noFill/>
          <a:ln w="22320" cap="sq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980" t="43947" r="53331" b="1796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Rectangle 9">
            <a:extLst>
              <a:ext uri="{FF2B5EF4-FFF2-40B4-BE49-F238E27FC236}">
                <a16:creationId xmlns:a16="http://schemas.microsoft.com/office/drawing/2014/main" id="{86CF8E6F-3A5F-4204-8DA5-6C18DB72A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794" y="5310201"/>
            <a:ext cx="69294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2060"/>
                </a:solidFill>
                <a:latin typeface="Arial" panose="020B0604020202020204" pitchFamily="34" charset="0"/>
              </a:rPr>
              <a:t>EFFICACY ON SWABS</a:t>
            </a:r>
          </a:p>
        </p:txBody>
      </p:sp>
      <p:pic>
        <p:nvPicPr>
          <p:cNvPr id="32773" name="Immagine 1">
            <a:extLst>
              <a:ext uri="{FF2B5EF4-FFF2-40B4-BE49-F238E27FC236}">
                <a16:creationId xmlns:a16="http://schemas.microsoft.com/office/drawing/2014/main" id="{A64B2545-6D4E-4216-BEBC-F5E233E8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3" t="38800" r="20076" b="29001"/>
          <a:stretch>
            <a:fillRect/>
          </a:stretch>
        </p:blipFill>
        <p:spPr bwMode="auto">
          <a:xfrm>
            <a:off x="6186488" y="2420939"/>
            <a:ext cx="4468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">
            <a:extLst>
              <a:ext uri="{FF2B5EF4-FFF2-40B4-BE49-F238E27FC236}">
                <a16:creationId xmlns:a16="http://schemas.microsoft.com/office/drawing/2014/main" id="{92773170-1F8D-4212-8886-D17F004C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27077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FF0000"/>
                </a:solidFill>
              </a:rPr>
              <a:t>Management of Acute and Chronic Wounds Using Negative Pressure Wound Therapy With Instillation: A Retrospective Review of a 100-Patient Cohort in Padua, Italy</a:t>
            </a:r>
            <a:br>
              <a:rPr lang="en-US" altLang="it-IT" sz="2800" b="1" i="1" dirty="0">
                <a:solidFill>
                  <a:srgbClr val="FF0000"/>
                </a:solidFill>
              </a:rPr>
            </a:br>
            <a:br>
              <a:rPr lang="en-US" altLang="it-IT" sz="800" b="1" i="1" dirty="0">
                <a:solidFill>
                  <a:srgbClr val="FF0000"/>
                </a:solidFill>
              </a:rPr>
            </a:br>
            <a:r>
              <a:rPr lang="en-US" altLang="it-IT" sz="2400" b="1" i="1" dirty="0">
                <a:solidFill>
                  <a:srgbClr val="002060"/>
                </a:solidFill>
              </a:rPr>
              <a:t>F. </a:t>
            </a:r>
            <a:r>
              <a:rPr lang="en-US" altLang="it-IT" sz="2400" b="1" i="1" dirty="0" err="1">
                <a:solidFill>
                  <a:srgbClr val="002060"/>
                </a:solidFill>
              </a:rPr>
              <a:t>Bassetto</a:t>
            </a:r>
            <a:r>
              <a:rPr lang="en-US" altLang="it-IT" sz="2400" b="1" i="1" dirty="0">
                <a:solidFill>
                  <a:srgbClr val="002060"/>
                </a:solidFill>
              </a:rPr>
              <a:t>, E. De Antoni, S. </a:t>
            </a:r>
            <a:r>
              <a:rPr lang="en-US" altLang="it-IT" sz="2400" b="1" i="1" dirty="0" err="1">
                <a:solidFill>
                  <a:srgbClr val="002060"/>
                </a:solidFill>
              </a:rPr>
              <a:t>Rizzato</a:t>
            </a:r>
            <a:r>
              <a:rPr lang="en-US" altLang="it-IT" sz="2400" b="1" i="1" dirty="0">
                <a:solidFill>
                  <a:srgbClr val="002060"/>
                </a:solidFill>
              </a:rPr>
              <a:t>, C. Scarpa</a:t>
            </a:r>
          </a:p>
          <a:p>
            <a:pPr algn="ctr">
              <a:spcBef>
                <a:spcPct val="0"/>
              </a:spcBef>
              <a:buClrTx/>
            </a:pPr>
            <a:r>
              <a:rPr lang="it-IT" sz="2400" b="1" i="1" dirty="0" err="1">
                <a:solidFill>
                  <a:srgbClr val="7030A0"/>
                </a:solidFill>
                <a:latin typeface="BlinkMacSystemFont"/>
              </a:rPr>
              <a:t>Wounds</a:t>
            </a:r>
            <a:r>
              <a:rPr lang="it-IT" sz="2400" b="1" i="1" dirty="0">
                <a:solidFill>
                  <a:srgbClr val="7030A0"/>
                </a:solidFill>
                <a:latin typeface="BlinkMacSystemFont"/>
              </a:rPr>
              <a:t>. 2021 </a:t>
            </a:r>
            <a:r>
              <a:rPr lang="it-IT" sz="2400" b="1" i="1" dirty="0" err="1">
                <a:solidFill>
                  <a:srgbClr val="7030A0"/>
                </a:solidFill>
                <a:latin typeface="BlinkMacSystemFont"/>
              </a:rPr>
              <a:t>Aug</a:t>
            </a:r>
            <a:r>
              <a:rPr lang="it-IT" sz="2400" b="1" i="1" dirty="0">
                <a:solidFill>
                  <a:srgbClr val="7030A0"/>
                </a:solidFill>
                <a:latin typeface="BlinkMacSystemFont"/>
              </a:rPr>
              <a:t> 14. </a:t>
            </a:r>
            <a:r>
              <a:rPr lang="it-IT" sz="2400" b="1" i="1" dirty="0" err="1">
                <a:solidFill>
                  <a:srgbClr val="7030A0"/>
                </a:solidFill>
                <a:latin typeface="BlinkMacSystemFont"/>
              </a:rPr>
              <a:t>doi</a:t>
            </a:r>
            <a:r>
              <a:rPr lang="it-IT" sz="2400" b="1" i="1" dirty="0">
                <a:solidFill>
                  <a:srgbClr val="7030A0"/>
                </a:solidFill>
                <a:latin typeface="BlinkMacSystemFont"/>
              </a:rPr>
              <a:t>: 10.25270/</a:t>
            </a:r>
            <a:r>
              <a:rPr lang="it-IT" sz="2400" b="1" i="1" dirty="0" err="1">
                <a:solidFill>
                  <a:srgbClr val="7030A0"/>
                </a:solidFill>
                <a:latin typeface="BlinkMacSystemFont"/>
              </a:rPr>
              <a:t>wnds</a:t>
            </a:r>
            <a:r>
              <a:rPr lang="it-IT" sz="2400" b="1" i="1" dirty="0">
                <a:solidFill>
                  <a:srgbClr val="7030A0"/>
                </a:solidFill>
                <a:latin typeface="BlinkMacSystemFont"/>
              </a:rPr>
              <a:t>/081421.01. </a:t>
            </a:r>
            <a:br>
              <a:rPr lang="en-US" altLang="it-IT" sz="2400" b="1" i="1" dirty="0">
                <a:solidFill>
                  <a:srgbClr val="002060"/>
                </a:solidFill>
              </a:rPr>
            </a:br>
            <a:endParaRPr lang="en-US" altLang="it-IT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832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sellaDiTesto 3"/>
          <p:cNvSpPr txBox="1">
            <a:spLocks noChangeArrowheads="1"/>
          </p:cNvSpPr>
          <p:nvPr/>
        </p:nvSpPr>
        <p:spPr bwMode="auto">
          <a:xfrm>
            <a:off x="1475875" y="16898"/>
            <a:ext cx="9142413" cy="165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it-IT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CLINICAL CASES</a:t>
            </a:r>
            <a:endParaRPr lang="it-IT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Illustrazione Stock omino bianco con cartello sul lato | Adobe Stock">
            <a:extLst>
              <a:ext uri="{FF2B5EF4-FFF2-40B4-BE49-F238E27FC236}">
                <a16:creationId xmlns:a16="http://schemas.microsoft.com/office/drawing/2014/main" id="{2106E12F-1282-49D2-87E5-75BAC5A23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6550" r="5268" b="4333"/>
          <a:stretch/>
        </p:blipFill>
        <p:spPr bwMode="auto">
          <a:xfrm>
            <a:off x="4053293" y="1674596"/>
            <a:ext cx="4235115" cy="42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71579"/>
      </p:ext>
    </p:extLst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0414CF6C-1FB3-4DFA-AB3F-E92104FA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6" r="22850" b="22665"/>
          <a:stretch>
            <a:fillRect/>
          </a:stretch>
        </p:blipFill>
        <p:spPr bwMode="auto">
          <a:xfrm>
            <a:off x="4237382" y="2063821"/>
            <a:ext cx="4027488" cy="2319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Rectangle 2">
            <a:extLst>
              <a:ext uri="{FF2B5EF4-FFF2-40B4-BE49-F238E27FC236}">
                <a16:creationId xmlns:a16="http://schemas.microsoft.com/office/drawing/2014/main" id="{7B95D20B-70DD-49BD-83AE-3738EDE97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063"/>
            <a:ext cx="121920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THERAPY WITH INSTILLATION IN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WOUNDS IN OBESE PATIENT</a:t>
            </a:r>
          </a:p>
        </p:txBody>
      </p:sp>
      <p:pic>
        <p:nvPicPr>
          <p:cNvPr id="54277" name="Picture 2">
            <a:extLst>
              <a:ext uri="{FF2B5EF4-FFF2-40B4-BE49-F238E27FC236}">
                <a16:creationId xmlns:a16="http://schemas.microsoft.com/office/drawing/2014/main" id="{61A2C8A2-ED7D-4478-A7EA-BBD9A1F7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12486" r="13760" b="24043"/>
          <a:stretch>
            <a:fillRect/>
          </a:stretch>
        </p:blipFill>
        <p:spPr bwMode="auto">
          <a:xfrm>
            <a:off x="1691033" y="1498671"/>
            <a:ext cx="3095625" cy="1741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3">
            <a:extLst>
              <a:ext uri="{FF2B5EF4-FFF2-40B4-BE49-F238E27FC236}">
                <a16:creationId xmlns:a16="http://schemas.microsoft.com/office/drawing/2014/main" id="{6CC0EAC3-9DB8-457F-8610-D905B731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46" y="1487557"/>
            <a:ext cx="2454275" cy="17414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2">
            <a:extLst>
              <a:ext uri="{FF2B5EF4-FFF2-40B4-BE49-F238E27FC236}">
                <a16:creationId xmlns:a16="http://schemas.microsoft.com/office/drawing/2014/main" id="{61B80F30-645D-4AB0-94C1-EB6FAB9A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7999" r="12599" b="32800"/>
          <a:stretch>
            <a:fillRect/>
          </a:stretch>
        </p:blipFill>
        <p:spPr bwMode="auto">
          <a:xfrm>
            <a:off x="1678333" y="4011683"/>
            <a:ext cx="3095625" cy="1901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3">
            <a:extLst>
              <a:ext uri="{FF2B5EF4-FFF2-40B4-BE49-F238E27FC236}">
                <a16:creationId xmlns:a16="http://schemas.microsoft.com/office/drawing/2014/main" id="{2569BCC4-C215-4DE9-A036-BC8C6443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9261" b="25676"/>
          <a:stretch>
            <a:fillRect/>
          </a:stretch>
        </p:blipFill>
        <p:spPr bwMode="auto">
          <a:xfrm>
            <a:off x="7726707" y="4011683"/>
            <a:ext cx="2592388" cy="1901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C2DC0C9-2EDD-6E66-531B-5319181E90B9}"/>
              </a:ext>
            </a:extLst>
          </p:cNvPr>
          <p:cNvSpPr txBox="1"/>
          <p:nvPr/>
        </p:nvSpPr>
        <p:spPr>
          <a:xfrm>
            <a:off x="1468592" y="353216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BREAST REDUCTION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30E8273-4E25-8A92-6D66-893A92B6A215}"/>
              </a:ext>
            </a:extLst>
          </p:cNvPr>
          <p:cNvSpPr/>
          <p:nvPr/>
        </p:nvSpPr>
        <p:spPr>
          <a:xfrm>
            <a:off x="1425728" y="892233"/>
            <a:ext cx="92297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it-IT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saline for </a:t>
            </a:r>
            <a:r>
              <a:rPr lang="it-IT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</a:t>
            </a:r>
            <a:r>
              <a:rPr lang="it-IT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aureus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8EB7BD-ACB6-4A59-8AF7-C1A3B41C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9051" r="8646" b="14300"/>
          <a:stretch/>
        </p:blipFill>
        <p:spPr>
          <a:xfrm rot="5400000">
            <a:off x="4448768" y="2373675"/>
            <a:ext cx="3876498" cy="2468221"/>
          </a:xfrm>
          <a:prstGeom prst="rect">
            <a:avLst/>
          </a:prstGeom>
          <a:ln w="34925">
            <a:solidFill>
              <a:srgbClr val="1C04CC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9C1D78F-43C2-42B6-8F1D-7745626D4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30050" b="37401"/>
          <a:stretch/>
        </p:blipFill>
        <p:spPr>
          <a:xfrm rot="5400000">
            <a:off x="7530666" y="2087287"/>
            <a:ext cx="3876499" cy="3040997"/>
          </a:xfrm>
          <a:prstGeom prst="rect">
            <a:avLst/>
          </a:prstGeom>
          <a:ln w="34925">
            <a:solidFill>
              <a:srgbClr val="1C04CC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A3E60B-5101-406C-885D-BB962A16E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" t="3800" b="34231"/>
          <a:stretch/>
        </p:blipFill>
        <p:spPr>
          <a:xfrm>
            <a:off x="695400" y="1939081"/>
            <a:ext cx="4178132" cy="3500830"/>
          </a:xfrm>
          <a:prstGeom prst="rect">
            <a:avLst/>
          </a:prstGeom>
          <a:ln w="34925">
            <a:solidFill>
              <a:srgbClr val="1C04CC"/>
            </a:solidFill>
          </a:ln>
        </p:spPr>
      </p:pic>
      <p:sp>
        <p:nvSpPr>
          <p:cNvPr id="30" name="CasellaDiTesto 14">
            <a:extLst>
              <a:ext uri="{FF2B5EF4-FFF2-40B4-BE49-F238E27FC236}">
                <a16:creationId xmlns:a16="http://schemas.microsoft.com/office/drawing/2014/main" id="{ED5E1D59-31C2-4EA2-94DF-590BEEB7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172" y="5523119"/>
            <a:ext cx="2096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it-IT" altLang="it-IT" sz="1600" b="1" i="1" dirty="0" err="1">
                <a:solidFill>
                  <a:srgbClr val="FF0000"/>
                </a:solidFill>
              </a:rPr>
              <a:t>Preop</a:t>
            </a:r>
            <a:r>
              <a:rPr lang="it-IT" altLang="it-IT" sz="16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altLang="it-IT" sz="1600" b="1" i="1" dirty="0">
                <a:solidFill>
                  <a:srgbClr val="FF0000"/>
                </a:solidFill>
              </a:rPr>
              <a:t>(</a:t>
            </a:r>
            <a:r>
              <a:rPr lang="it-IT" altLang="it-IT" sz="1600" b="1" i="1" dirty="0" err="1">
                <a:solidFill>
                  <a:srgbClr val="FF0000"/>
                </a:solidFill>
              </a:rPr>
              <a:t>after</a:t>
            </a:r>
            <a:r>
              <a:rPr lang="it-IT" altLang="it-IT" sz="1600" b="1" i="1" dirty="0">
                <a:solidFill>
                  <a:srgbClr val="FF0000"/>
                </a:solidFill>
              </a:rPr>
              <a:t> 7 </a:t>
            </a:r>
            <a:r>
              <a:rPr lang="it-IT" altLang="it-IT" sz="1600" b="1" i="1" dirty="0" err="1">
                <a:solidFill>
                  <a:srgbClr val="FF0000"/>
                </a:solidFill>
              </a:rPr>
              <a:t>days</a:t>
            </a:r>
            <a:r>
              <a:rPr lang="it-IT" altLang="it-IT" sz="1600" b="1" i="1" dirty="0">
                <a:solidFill>
                  <a:srgbClr val="FF0000"/>
                </a:solidFill>
              </a:rPr>
              <a:t> </a:t>
            </a:r>
            <a:r>
              <a:rPr lang="it-IT" altLang="it-IT" sz="1600" b="1" i="1" dirty="0" err="1">
                <a:solidFill>
                  <a:srgbClr val="FF0000"/>
                </a:solidFill>
              </a:rPr>
              <a:t>NPWTi</a:t>
            </a:r>
            <a:r>
              <a:rPr lang="it-IT" altLang="it-IT" sz="16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1" name="CasellaDiTesto 14">
            <a:extLst>
              <a:ext uri="{FF2B5EF4-FFF2-40B4-BE49-F238E27FC236}">
                <a16:creationId xmlns:a16="http://schemas.microsoft.com/office/drawing/2014/main" id="{E296B170-D445-4FB6-878B-26402D43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093" y="5554950"/>
            <a:ext cx="2096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it-IT" altLang="it-IT" sz="1600" b="1" i="1" dirty="0" err="1">
                <a:solidFill>
                  <a:srgbClr val="FF0000"/>
                </a:solidFill>
              </a:rPr>
              <a:t>Postop</a:t>
            </a:r>
            <a:endParaRPr lang="it-IT" altLang="it-IT" sz="1600" b="1" i="1" dirty="0">
              <a:solidFill>
                <a:srgbClr val="FF0000"/>
              </a:solidFill>
            </a:endParaRPr>
          </a:p>
          <a:p>
            <a:pPr algn="ctr"/>
            <a:r>
              <a:rPr lang="it-IT" altLang="it-IT" sz="1600" b="1" i="1" dirty="0">
                <a:solidFill>
                  <a:srgbClr val="FF0000"/>
                </a:solidFill>
              </a:rPr>
              <a:t>(</a:t>
            </a:r>
            <a:r>
              <a:rPr lang="it-IT" altLang="it-IT" sz="1600" b="1" i="1" dirty="0" err="1">
                <a:solidFill>
                  <a:srgbClr val="FF0000"/>
                </a:solidFill>
              </a:rPr>
              <a:t>after</a:t>
            </a:r>
            <a:r>
              <a:rPr lang="it-IT" altLang="it-IT" sz="1600" b="1" i="1" dirty="0">
                <a:solidFill>
                  <a:srgbClr val="FF0000"/>
                </a:solidFill>
              </a:rPr>
              <a:t> 3 months)</a:t>
            </a:r>
          </a:p>
        </p:txBody>
      </p:sp>
    </p:spTree>
    <p:extLst>
      <p:ext uri="{BB962C8B-B14F-4D97-AF65-F5344CB8AC3E}">
        <p14:creationId xmlns:p14="http://schemas.microsoft.com/office/powerpoint/2010/main" val="2525171484"/>
      </p:ext>
    </p:extLst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3">
            <a:extLst>
              <a:ext uri="{FF2B5EF4-FFF2-40B4-BE49-F238E27FC236}">
                <a16:creationId xmlns:a16="http://schemas.microsoft.com/office/drawing/2014/main" id="{79667315-8D61-442A-BE9B-BF9DEE1F4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5897"/>
            <a:ext cx="12192000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3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surgical Abdominal Infection after Abdominoplasty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Serratia </a:t>
            </a: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Marescens</a:t>
            </a:r>
            <a:endParaRPr lang="en-US" altLang="it-IT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3" name="Picture 1">
            <a:extLst>
              <a:ext uri="{FF2B5EF4-FFF2-40B4-BE49-F238E27FC236}">
                <a16:creationId xmlns:a16="http://schemas.microsoft.com/office/drawing/2014/main" id="{F4C078D6-EC84-48C4-8D64-E491B9F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b="29010"/>
          <a:stretch>
            <a:fillRect/>
          </a:stretch>
        </p:blipFill>
        <p:spPr bwMode="auto">
          <a:xfrm>
            <a:off x="2034210" y="1326761"/>
            <a:ext cx="4152900" cy="1895475"/>
          </a:xfrm>
          <a:prstGeom prst="rect">
            <a:avLst/>
          </a:prstGeom>
          <a:noFill/>
          <a:ln w="349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0144" b="2901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2">
            <a:extLst>
              <a:ext uri="{FF2B5EF4-FFF2-40B4-BE49-F238E27FC236}">
                <a16:creationId xmlns:a16="http://schemas.microsoft.com/office/drawing/2014/main" id="{D8854F22-E4FC-40DE-BEF8-EF0B5FF0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t="40189" r="21689" b="32262"/>
          <a:stretch>
            <a:fillRect/>
          </a:stretch>
        </p:blipFill>
        <p:spPr bwMode="auto">
          <a:xfrm>
            <a:off x="6553075" y="1294971"/>
            <a:ext cx="3262313" cy="1346200"/>
          </a:xfrm>
          <a:prstGeom prst="rect">
            <a:avLst/>
          </a:prstGeom>
          <a:noFill/>
          <a:ln w="349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8275" t="40189" r="21689" b="3226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3">
            <a:extLst>
              <a:ext uri="{FF2B5EF4-FFF2-40B4-BE49-F238E27FC236}">
                <a16:creationId xmlns:a16="http://schemas.microsoft.com/office/drawing/2014/main" id="{6885CB50-CEB6-418B-9B0F-7A4BF989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t="50273" r="34019" b="38199"/>
          <a:stretch>
            <a:fillRect/>
          </a:stretch>
        </p:blipFill>
        <p:spPr bwMode="auto">
          <a:xfrm>
            <a:off x="6553076" y="2781081"/>
            <a:ext cx="3262312" cy="1250950"/>
          </a:xfrm>
          <a:prstGeom prst="rect">
            <a:avLst/>
          </a:prstGeom>
          <a:noFill/>
          <a:ln w="349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94" t="50273" r="34019" b="38199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6" name="Text Box 4">
            <a:extLst>
              <a:ext uri="{FF2B5EF4-FFF2-40B4-BE49-F238E27FC236}">
                <a16:creationId xmlns:a16="http://schemas.microsoft.com/office/drawing/2014/main" id="{A575C9CB-C647-4F26-A3C5-F018A5566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415" y="2287849"/>
            <a:ext cx="1511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it-IT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5</a:t>
            </a:r>
          </a:p>
        </p:txBody>
      </p:sp>
      <p:sp>
        <p:nvSpPr>
          <p:cNvPr id="12297" name="Text Box 5">
            <a:extLst>
              <a:ext uri="{FF2B5EF4-FFF2-40B4-BE49-F238E27FC236}">
                <a16:creationId xmlns:a16="http://schemas.microsoft.com/office/drawing/2014/main" id="{4917843D-953B-4218-8B83-AC58AA3E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519" y="3675304"/>
            <a:ext cx="1511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it-IT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11</a:t>
            </a:r>
          </a:p>
        </p:txBody>
      </p:sp>
      <p:pic>
        <p:nvPicPr>
          <p:cNvPr id="12298" name="Picture 6">
            <a:extLst>
              <a:ext uri="{FF2B5EF4-FFF2-40B4-BE49-F238E27FC236}">
                <a16:creationId xmlns:a16="http://schemas.microsoft.com/office/drawing/2014/main" id="{E72105B9-0F47-46A3-ABE9-97550649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24760" r="16451" b="45137"/>
          <a:stretch>
            <a:fillRect/>
          </a:stretch>
        </p:blipFill>
        <p:spPr bwMode="auto">
          <a:xfrm>
            <a:off x="2000556" y="3448315"/>
            <a:ext cx="4186554" cy="2031805"/>
          </a:xfrm>
          <a:prstGeom prst="rect">
            <a:avLst/>
          </a:prstGeom>
          <a:noFill/>
          <a:ln w="349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954" t="24760" r="16451" b="4513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9" name="Picture 7">
            <a:extLst>
              <a:ext uri="{FF2B5EF4-FFF2-40B4-BE49-F238E27FC236}">
                <a16:creationId xmlns:a16="http://schemas.microsoft.com/office/drawing/2014/main" id="{B877EF74-4BE9-4F2E-B804-62B81C86E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31673" r="28752" b="50003"/>
          <a:stretch>
            <a:fillRect/>
          </a:stretch>
        </p:blipFill>
        <p:spPr bwMode="auto">
          <a:xfrm>
            <a:off x="6553075" y="4126342"/>
            <a:ext cx="3262313" cy="1436687"/>
          </a:xfrm>
          <a:prstGeom prst="rect">
            <a:avLst/>
          </a:prstGeom>
          <a:noFill/>
          <a:ln w="3492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0001" t="31673" r="28752" b="5000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Rettangolo 25">
            <a:extLst>
              <a:ext uri="{FF2B5EF4-FFF2-40B4-BE49-F238E27FC236}">
                <a16:creationId xmlns:a16="http://schemas.microsoft.com/office/drawing/2014/main" id="{E98E8069-CF04-4765-A085-1561024A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0" y="5642712"/>
            <a:ext cx="12216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it-IT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Scarpa C, </a:t>
            </a:r>
            <a:r>
              <a:rPr lang="en-US" altLang="it-IT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Bassetto</a:t>
            </a:r>
            <a:r>
              <a:rPr lang="en-US" altLang="it-IT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en-US" altLang="it-IT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Vindigni</a:t>
            </a:r>
            <a:r>
              <a:rPr lang="en-US" altLang="it-IT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it-IT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Severe Wound Infections After Body Contouring Procedures in Post-Bariatric Patients With Negative-Pressure Wound Therapy With Instillation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</a:t>
            </a:r>
            <a:r>
              <a:rPr lang="en-US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Surg. 2022 Apr 1;149(4):839e-841e</a:t>
            </a:r>
            <a:endParaRPr lang="it-IT" altLang="it-IT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343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Immagine 1"/>
          <p:cNvPicPr/>
          <p:nvPr/>
        </p:nvPicPr>
        <p:blipFill>
          <a:blip r:embed="rId2"/>
          <a:srcRect l="8072" t="12824" r="13758" b="8211"/>
          <a:stretch/>
        </p:blipFill>
        <p:spPr>
          <a:xfrm>
            <a:off x="743541" y="2296045"/>
            <a:ext cx="3120629" cy="2333949"/>
          </a:xfrm>
          <a:prstGeom prst="rect">
            <a:avLst/>
          </a:prstGeom>
          <a:ln>
            <a:noFill/>
          </a:ln>
        </p:spPr>
      </p:pic>
      <p:sp>
        <p:nvSpPr>
          <p:cNvPr id="749" name="CustomShape 1"/>
          <p:cNvSpPr/>
          <p:nvPr/>
        </p:nvSpPr>
        <p:spPr>
          <a:xfrm>
            <a:off x="6353940" y="3554651"/>
            <a:ext cx="3923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CAA5AB-7CF0-4DBE-958B-0C51D81F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14312"/>
            <a:ext cx="1219200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Fournier’s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mega-obese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Exposed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endParaRPr lang="it-IT" sz="3600" b="1" i="1" spc="-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Escherichiae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58B2367-82A0-47D0-A440-CF37B7A8191A}"/>
              </a:ext>
            </a:extLst>
          </p:cNvPr>
          <p:cNvSpPr/>
          <p:nvPr/>
        </p:nvSpPr>
        <p:spPr>
          <a:xfrm>
            <a:off x="-1" y="532386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Vindigni</a:t>
            </a:r>
            <a:r>
              <a:rPr lang="it-IT" b="1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Scarpa C, Dalla Venezia E, Bassetto F. </a:t>
            </a:r>
            <a:r>
              <a:rPr lang="it-IT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Fournier's</a:t>
            </a:r>
            <a:r>
              <a:rPr lang="it-IT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Gangrene and Negative Pressure </a:t>
            </a:r>
            <a:r>
              <a:rPr lang="it-IT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Wound</a:t>
            </a:r>
            <a:r>
              <a:rPr lang="it-IT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Therapy: A Case Report</a:t>
            </a:r>
            <a:r>
              <a:rPr lang="it-IT" b="1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b="1" i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Wounds</a:t>
            </a:r>
            <a:r>
              <a:rPr lang="it-IT" b="1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2016 Oct;28(10):E41-E43.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">
            <a:extLst>
              <a:ext uri="{FF2B5EF4-FFF2-40B4-BE49-F238E27FC236}">
                <a16:creationId xmlns:a16="http://schemas.microsoft.com/office/drawing/2014/main" id="{A5E28508-8079-4A64-AF91-6CFCAF45B21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944614" y="2295134"/>
            <a:ext cx="3024336" cy="2333949"/>
          </a:xfrm>
          <a:prstGeom prst="rect">
            <a:avLst/>
          </a:prstGeom>
          <a:ln>
            <a:noFill/>
          </a:ln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5C4D7BE2-9C35-4E33-B644-93BD88037B8A}"/>
              </a:ext>
            </a:extLst>
          </p:cNvPr>
          <p:cNvSpPr/>
          <p:nvPr/>
        </p:nvSpPr>
        <p:spPr>
          <a:xfrm>
            <a:off x="3503712" y="4629994"/>
            <a:ext cx="4032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800" b="1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SWABS</a:t>
            </a:r>
            <a:endParaRPr lang="it-IT" sz="2800" b="1" i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6052CDA7-32E5-4474-B03D-2B881A64FF7C}"/>
              </a:ext>
            </a:extLst>
          </p:cNvPr>
          <p:cNvSpPr/>
          <p:nvPr/>
        </p:nvSpPr>
        <p:spPr>
          <a:xfrm>
            <a:off x="5730506" y="4251787"/>
            <a:ext cx="122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pc="-1" dirty="0">
                <a:solidFill>
                  <a:srgbClr val="000000"/>
                </a:solidFill>
                <a:latin typeface="Calibri"/>
              </a:rPr>
              <a:t>day 12</a:t>
            </a:r>
            <a:endParaRPr lang="it-IT" spc="-1" dirty="0">
              <a:latin typeface="Arial"/>
            </a:endParaRPr>
          </a:p>
        </p:txBody>
      </p:sp>
      <p:pic>
        <p:nvPicPr>
          <p:cNvPr id="16" name="Immagine 3">
            <a:extLst>
              <a:ext uri="{FF2B5EF4-FFF2-40B4-BE49-F238E27FC236}">
                <a16:creationId xmlns:a16="http://schemas.microsoft.com/office/drawing/2014/main" id="{4024CB48-D02A-4DAA-B75A-7C7829FFA286}"/>
              </a:ext>
            </a:extLst>
          </p:cNvPr>
          <p:cNvPicPr/>
          <p:nvPr/>
        </p:nvPicPr>
        <p:blipFill>
          <a:blip r:embed="rId4">
            <a:lum bright="10000"/>
          </a:blip>
          <a:srcRect l="21181" r="22983" b="3721"/>
          <a:stretch/>
        </p:blipFill>
        <p:spPr>
          <a:xfrm>
            <a:off x="7029246" y="2296045"/>
            <a:ext cx="1811912" cy="2330686"/>
          </a:xfrm>
          <a:prstGeom prst="rect">
            <a:avLst/>
          </a:prstGeom>
          <a:ln>
            <a:noFill/>
          </a:ln>
        </p:spPr>
      </p:pic>
      <p:pic>
        <p:nvPicPr>
          <p:cNvPr id="17" name="Immagine 11">
            <a:extLst>
              <a:ext uri="{FF2B5EF4-FFF2-40B4-BE49-F238E27FC236}">
                <a16:creationId xmlns:a16="http://schemas.microsoft.com/office/drawing/2014/main" id="{AEA53E3A-DD66-45DE-A736-F240044CA2B9}"/>
              </a:ext>
            </a:extLst>
          </p:cNvPr>
          <p:cNvPicPr/>
          <p:nvPr/>
        </p:nvPicPr>
        <p:blipFill>
          <a:blip r:embed="rId5"/>
          <a:srcRect l="16122" r="20631"/>
          <a:stretch/>
        </p:blipFill>
        <p:spPr>
          <a:xfrm>
            <a:off x="8904312" y="2296045"/>
            <a:ext cx="2376264" cy="2330686"/>
          </a:xfrm>
          <a:prstGeom prst="rect">
            <a:avLst/>
          </a:prstGeom>
          <a:ln>
            <a:noFill/>
          </a:ln>
        </p:spPr>
      </p:pic>
      <p:sp>
        <p:nvSpPr>
          <p:cNvPr id="18" name="CustomShape 3">
            <a:extLst>
              <a:ext uri="{FF2B5EF4-FFF2-40B4-BE49-F238E27FC236}">
                <a16:creationId xmlns:a16="http://schemas.microsoft.com/office/drawing/2014/main" id="{432AD088-4D0B-4DA9-99AD-964688F71C44}"/>
              </a:ext>
            </a:extLst>
          </p:cNvPr>
          <p:cNvSpPr/>
          <p:nvPr/>
        </p:nvSpPr>
        <p:spPr>
          <a:xfrm>
            <a:off x="10134025" y="4233098"/>
            <a:ext cx="129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pc="-1">
                <a:solidFill>
                  <a:srgbClr val="FFFFFF"/>
                </a:solidFill>
                <a:latin typeface="Calibri"/>
              </a:rPr>
              <a:t>2 months</a:t>
            </a:r>
            <a:endParaRPr lang="it-IT" spc="-1">
              <a:latin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7A5BC6CE-F972-4CBF-94E0-2180457868CE}"/>
              </a:ext>
            </a:extLst>
          </p:cNvPr>
          <p:cNvSpPr/>
          <p:nvPr/>
        </p:nvSpPr>
        <p:spPr>
          <a:xfrm>
            <a:off x="8841158" y="4603103"/>
            <a:ext cx="3131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treatment time</a:t>
            </a:r>
          </a:p>
          <a:p>
            <a:pPr>
              <a:lnSpc>
                <a:spcPct val="100000"/>
              </a:lnSpc>
            </a:pPr>
            <a:r>
              <a:rPr lang="it-IT" b="1" i="1" spc="-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it-IT" b="1" i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treatment safety</a:t>
            </a:r>
          </a:p>
        </p:txBody>
      </p:sp>
    </p:spTree>
    <p:extLst>
      <p:ext uri="{BB962C8B-B14F-4D97-AF65-F5344CB8AC3E}">
        <p14:creationId xmlns:p14="http://schemas.microsoft.com/office/powerpoint/2010/main" val="415571306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6353940" y="3554651"/>
            <a:ext cx="3923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CAA5AB-7CF0-4DBE-958B-0C51D81F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14312"/>
            <a:ext cx="1219200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mega-obese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Megaabdominoplasty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Escherichiae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Coli</a:t>
            </a: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432AD088-4D0B-4DA9-99AD-964688F71C44}"/>
              </a:ext>
            </a:extLst>
          </p:cNvPr>
          <p:cNvSpPr/>
          <p:nvPr/>
        </p:nvSpPr>
        <p:spPr>
          <a:xfrm>
            <a:off x="10134025" y="4233098"/>
            <a:ext cx="129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pc="-1" dirty="0">
                <a:solidFill>
                  <a:srgbClr val="FFFFFF"/>
                </a:solidFill>
                <a:latin typeface="Calibri"/>
              </a:rPr>
              <a:t>2 months</a:t>
            </a:r>
            <a:endParaRPr lang="it-IT" spc="-1" dirty="0">
              <a:latin typeface="Arial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3BFB0A0-183B-47DD-8943-5E78DF0A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20186" r="26042"/>
          <a:stretch/>
        </p:blipFill>
        <p:spPr>
          <a:xfrm rot="16200000">
            <a:off x="550368" y="2307216"/>
            <a:ext cx="3091130" cy="340819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026B64D-4FB2-4A4C-A426-1B1132987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82" y="2737472"/>
            <a:ext cx="4480920" cy="299125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5B4094B-E936-48ED-9ED2-E5CE0DF46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5938" r="26906" b="21618"/>
          <a:stretch/>
        </p:blipFill>
        <p:spPr>
          <a:xfrm>
            <a:off x="3956754" y="2834883"/>
            <a:ext cx="3432002" cy="2617898"/>
          </a:xfrm>
          <a:prstGeom prst="rect">
            <a:avLst/>
          </a:prstGeom>
          <a:ln w="66675">
            <a:solidFill>
              <a:srgbClr val="FF0000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22139C9-08A1-4CC2-82D9-95A6E776A4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06" t="14727" r="26577" b="13623"/>
          <a:stretch/>
        </p:blipFill>
        <p:spPr>
          <a:xfrm>
            <a:off x="9793357" y="114312"/>
            <a:ext cx="1815213" cy="2421085"/>
          </a:xfrm>
          <a:prstGeom prst="rect">
            <a:avLst/>
          </a:prstGeom>
          <a:ln w="31750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244016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6353940" y="3554651"/>
            <a:ext cx="3923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CAA5AB-7CF0-4DBE-958B-0C51D81F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14312"/>
            <a:ext cx="1219200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mega-obese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Megaabdominoplasty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Escherichiae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Coli</a:t>
            </a: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5C4D7BE2-9C35-4E33-B644-93BD88037B8A}"/>
              </a:ext>
            </a:extLst>
          </p:cNvPr>
          <p:cNvSpPr/>
          <p:nvPr/>
        </p:nvSpPr>
        <p:spPr>
          <a:xfrm>
            <a:off x="1621361" y="5593184"/>
            <a:ext cx="894927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800" b="1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SWABS AND BIOPSY AFTER 10 DAYS</a:t>
            </a:r>
            <a:endParaRPr lang="it-IT" sz="2800" b="1" i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432AD088-4D0B-4DA9-99AD-964688F71C44}"/>
              </a:ext>
            </a:extLst>
          </p:cNvPr>
          <p:cNvSpPr/>
          <p:nvPr/>
        </p:nvSpPr>
        <p:spPr>
          <a:xfrm>
            <a:off x="10134025" y="4233098"/>
            <a:ext cx="129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pc="-1" dirty="0">
                <a:solidFill>
                  <a:srgbClr val="FFFFFF"/>
                </a:solidFill>
                <a:latin typeface="Calibri"/>
              </a:rPr>
              <a:t>2 months</a:t>
            </a:r>
            <a:endParaRPr lang="it-IT" spc="-1" dirty="0">
              <a:latin typeface="Arial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C6F7468-6AD3-4163-A850-07F82D6E1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25852" r="24936" b="8988"/>
          <a:stretch/>
        </p:blipFill>
        <p:spPr>
          <a:xfrm>
            <a:off x="1347333" y="2483156"/>
            <a:ext cx="4511786" cy="30551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DB266E1-69BC-4B2A-95A9-E85B827F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24626" r="43181" b="22784"/>
          <a:stretch/>
        </p:blipFill>
        <p:spPr>
          <a:xfrm>
            <a:off x="6095999" y="2483156"/>
            <a:ext cx="4918537" cy="30551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D3A22BC-E3F8-47A1-BD7D-E83769ED3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06" t="14727" r="26577" b="13623"/>
          <a:stretch/>
        </p:blipFill>
        <p:spPr>
          <a:xfrm>
            <a:off x="9919399" y="100376"/>
            <a:ext cx="1689171" cy="2252974"/>
          </a:xfrm>
          <a:prstGeom prst="rect">
            <a:avLst/>
          </a:prstGeom>
          <a:ln w="31750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1925820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DB6DE556-40B7-4124-8D40-33F12B2F7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14312"/>
            <a:ext cx="1219200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mega-obese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Megaabdominoplasty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Klebsiella Pneumoniae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891032-1048-4CCC-B2F9-7B597149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7027" r="27360" b="37635"/>
          <a:stretch/>
        </p:blipFill>
        <p:spPr>
          <a:xfrm>
            <a:off x="6115877" y="2240165"/>
            <a:ext cx="5082210" cy="3751787"/>
          </a:xfrm>
          <a:prstGeom prst="rect">
            <a:avLst/>
          </a:prstGeom>
          <a:ln w="66675">
            <a:solidFill>
              <a:srgbClr val="FF00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7F30C4-9D41-4311-A092-0946DFDE4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11286" r="14798" b="21598"/>
          <a:stretch/>
        </p:blipFill>
        <p:spPr>
          <a:xfrm>
            <a:off x="1192696" y="2228196"/>
            <a:ext cx="4618384" cy="3763756"/>
          </a:xfrm>
          <a:prstGeom prst="rect">
            <a:avLst/>
          </a:prstGeom>
          <a:ln w="60325">
            <a:solidFill>
              <a:srgbClr val="FF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6B4D2B-B806-4AEA-8953-A5276C976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06" t="14727" r="26577" b="13623"/>
          <a:stretch/>
        </p:blipFill>
        <p:spPr>
          <a:xfrm>
            <a:off x="10482637" y="114312"/>
            <a:ext cx="1430900" cy="1908498"/>
          </a:xfrm>
          <a:prstGeom prst="rect">
            <a:avLst/>
          </a:prstGeom>
          <a:ln w="31750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15869382"/>
      </p:ext>
    </p:extLst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6353940" y="3554651"/>
            <a:ext cx="3923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pc="-1" dirty="0"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CAA5AB-7CF0-4DBE-958B-0C51D81F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14312"/>
            <a:ext cx="1219200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mega-obese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3600" b="1" i="1" spc="-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Megaabdominoplasty</a:t>
            </a:r>
            <a:r>
              <a:rPr lang="it-IT" sz="3600" b="1" i="1" spc="-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it-IT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NPWTi</a:t>
            </a:r>
            <a:r>
              <a:rPr lang="en-US" altLang="it-IT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Klebsiella Pneumoniae</a:t>
            </a: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5C4D7BE2-9C35-4E33-B644-93BD88037B8A}"/>
              </a:ext>
            </a:extLst>
          </p:cNvPr>
          <p:cNvSpPr/>
          <p:nvPr/>
        </p:nvSpPr>
        <p:spPr>
          <a:xfrm>
            <a:off x="1431235" y="5594306"/>
            <a:ext cx="9121552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800" b="1" i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SWABS AND BIOPSY AFTER 10 DAYS</a:t>
            </a:r>
            <a:endParaRPr lang="it-IT" sz="2800" b="1" i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432AD088-4D0B-4DA9-99AD-964688F71C44}"/>
              </a:ext>
            </a:extLst>
          </p:cNvPr>
          <p:cNvSpPr/>
          <p:nvPr/>
        </p:nvSpPr>
        <p:spPr>
          <a:xfrm>
            <a:off x="10134025" y="4233098"/>
            <a:ext cx="129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pc="-1" dirty="0">
                <a:solidFill>
                  <a:srgbClr val="FFFFFF"/>
                </a:solidFill>
                <a:latin typeface="Calibri"/>
              </a:rPr>
              <a:t>2 months</a:t>
            </a:r>
            <a:endParaRPr lang="it-IT" spc="-1" dirty="0">
              <a:latin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3E56C1-8811-42E8-BF46-492433219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19190" r="8937" b="13136"/>
          <a:stretch/>
        </p:blipFill>
        <p:spPr>
          <a:xfrm>
            <a:off x="1326989" y="2859520"/>
            <a:ext cx="4512844" cy="257019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737C4B-88D4-421B-99AD-1DFB669BF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2795" r="8209" b="13136"/>
          <a:stretch/>
        </p:blipFill>
        <p:spPr>
          <a:xfrm>
            <a:off x="6261175" y="2859520"/>
            <a:ext cx="4437747" cy="257019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B75BB9-ABBD-4A2E-AD13-AF5BE7EFE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06" t="14727" r="26577" b="13623"/>
          <a:stretch/>
        </p:blipFill>
        <p:spPr>
          <a:xfrm>
            <a:off x="9793357" y="114312"/>
            <a:ext cx="1815213" cy="2421085"/>
          </a:xfrm>
          <a:prstGeom prst="rect">
            <a:avLst/>
          </a:prstGeom>
          <a:ln w="31750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909174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9871F3-C009-4CA9-A84C-51457F884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4" t="12906" r="35096" b="15385"/>
          <a:stretch/>
        </p:blipFill>
        <p:spPr>
          <a:xfrm>
            <a:off x="1877478" y="656490"/>
            <a:ext cx="3858694" cy="50585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A4E5FB1-3B5C-4466-95D9-D8A9CE1AC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7" t="12906" r="35648" b="14701"/>
          <a:stretch/>
        </p:blipFill>
        <p:spPr>
          <a:xfrm>
            <a:off x="6674764" y="656490"/>
            <a:ext cx="3699932" cy="505850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AEAA74-06F3-446A-ACE8-FA6705F3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0" y="311856"/>
            <a:ext cx="6783457" cy="4524566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D59C522-F8FC-40F3-A24E-F3DB4C43F021}"/>
              </a:ext>
            </a:extLst>
          </p:cNvPr>
          <p:cNvSpPr/>
          <p:nvPr/>
        </p:nvSpPr>
        <p:spPr>
          <a:xfrm>
            <a:off x="1075724" y="5103975"/>
            <a:ext cx="10040552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5400" b="1" i="1" spc="-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Yes…. </a:t>
            </a:r>
            <a:r>
              <a:rPr lang="it-IT" sz="5400" b="1" i="1" spc="-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5400" b="1" i="1" spc="-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5400" b="1" i="1" spc="-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it-IT" sz="5400" b="1" i="1" spc="-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5400" b="1" i="1" spc="-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5400" b="1" i="1" spc="-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5400" b="1" i="1" spc="-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</a:t>
            </a:r>
            <a:endParaRPr lang="it-IT" sz="5400" b="1" i="1" spc="-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25681"/>
      </p:ext>
    </p:extLst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666C3CBA-6F2F-496A-9589-1033A707D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1" y="1867729"/>
            <a:ext cx="91440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100000"/>
              <a:defRPr/>
            </a:pPr>
            <a:r>
              <a:rPr lang="it-IT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  <a:p>
            <a:pPr>
              <a:buSzPct val="100000"/>
              <a:defRPr/>
            </a:pPr>
            <a:r>
              <a:rPr lang="it-IT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SCAR QUALITY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EASIER POST OPERATIVE MANAGEMENT (FOLLOW UP)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 OF INFLAMMATION AND EXUDATE</a:t>
            </a: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COMPLICATION IN </a:t>
            </a: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RISK PATIENTS</a:t>
            </a:r>
          </a:p>
        </p:txBody>
      </p:sp>
      <p:sp>
        <p:nvSpPr>
          <p:cNvPr id="30726" name="Text Box 9">
            <a:extLst>
              <a:ext uri="{FF2B5EF4-FFF2-40B4-BE49-F238E27FC236}">
                <a16:creationId xmlns:a16="http://schemas.microsoft.com/office/drawing/2014/main" id="{C5FED796-0041-40DD-94D1-2DA34ED9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7156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 Incision Negative Pressure Therapy (CiNPT)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DFE123E6-E3B9-410E-B293-19CC17AE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63" y="4022066"/>
            <a:ext cx="3443152" cy="2014540"/>
          </a:xfrm>
          <a:prstGeom prst="rect">
            <a:avLst/>
          </a:prstGeom>
          <a:noFill/>
          <a:ln w="38160" cap="sq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9" name="Text Box 12">
            <a:extLst>
              <a:ext uri="{FF2B5EF4-FFF2-40B4-BE49-F238E27FC236}">
                <a16:creationId xmlns:a16="http://schemas.microsoft.com/office/drawing/2014/main" id="{A107EE95-0715-4591-8C5E-8A4C7259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4926"/>
            <a:ext cx="9144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THERAPY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SINGLE USE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B35766-2BC8-4280-B8C4-7F5D15878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48" t="12557" r="34946" b="14396"/>
          <a:stretch/>
        </p:blipFill>
        <p:spPr>
          <a:xfrm>
            <a:off x="8153573" y="2033622"/>
            <a:ext cx="2991505" cy="4002984"/>
          </a:xfrm>
          <a:prstGeom prst="rect">
            <a:avLst/>
          </a:prstGeom>
          <a:ln w="41275">
            <a:solidFill>
              <a:srgbClr val="4F81BD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44C8FF-1813-4CDC-8660-829171A3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2" t="22377" r="14489" b="14613"/>
          <a:stretch/>
        </p:blipFill>
        <p:spPr>
          <a:xfrm>
            <a:off x="1645535" y="2086023"/>
            <a:ext cx="5017626" cy="322644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E52AEC81-C2BC-4661-A44E-9A66D61E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200025"/>
            <a:ext cx="91440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9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THERAPY FOR SINGLE USE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</a:t>
            </a:r>
            <a:r>
              <a:rPr lang="it-IT" altLang="it-IT" sz="2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altLang="it-IT" sz="2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Portable</a:t>
            </a:r>
            <a:r>
              <a:rPr lang="it-IT" altLang="it-IT" sz="2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Incision</a:t>
            </a:r>
            <a:r>
              <a:rPr lang="it-IT" altLang="it-IT" sz="2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Negative Pressure Therapy (Ci/</a:t>
            </a:r>
            <a:r>
              <a:rPr lang="it-IT" altLang="it-IT" sz="2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piNPT</a:t>
            </a:r>
            <a:r>
              <a:rPr lang="it-IT" altLang="it-IT" sz="2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FF94AF4-46E5-4EC0-B9C4-7028E7A07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16" t="7636" r="10612" b="14614"/>
          <a:stretch/>
        </p:blipFill>
        <p:spPr>
          <a:xfrm>
            <a:off x="6807844" y="2004841"/>
            <a:ext cx="3703899" cy="330105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79669037"/>
      </p:ext>
    </p:extLst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B4E89911-7DEA-4B06-850A-0ED23192F86B}"/>
              </a:ext>
            </a:extLst>
          </p:cNvPr>
          <p:cNvGrpSpPr/>
          <p:nvPr/>
        </p:nvGrpSpPr>
        <p:grpSpPr>
          <a:xfrm>
            <a:off x="2434018" y="1397001"/>
            <a:ext cx="7231890" cy="4755667"/>
            <a:chOff x="1931988" y="1401763"/>
            <a:chExt cx="7915275" cy="5156200"/>
          </a:xfrm>
        </p:grpSpPr>
        <p:pic>
          <p:nvPicPr>
            <p:cNvPr id="38914" name="Picture 1">
              <a:extLst>
                <a:ext uri="{FF2B5EF4-FFF2-40B4-BE49-F238E27FC236}">
                  <a16:creationId xmlns:a16="http://schemas.microsoft.com/office/drawing/2014/main" id="{D7CA4984-F351-4AFD-85B2-6D859195D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989" y="1417638"/>
              <a:ext cx="4014787" cy="257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5" name="Picture 2">
              <a:extLst>
                <a:ext uri="{FF2B5EF4-FFF2-40B4-BE49-F238E27FC236}">
                  <a16:creationId xmlns:a16="http://schemas.microsoft.com/office/drawing/2014/main" id="{0E672B0D-6B9F-4634-9C29-F7B2132B9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5" y="1401763"/>
              <a:ext cx="3875088" cy="257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6" name="Picture 3">
              <a:extLst>
                <a:ext uri="{FF2B5EF4-FFF2-40B4-BE49-F238E27FC236}">
                  <a16:creationId xmlns:a16="http://schemas.microsoft.com/office/drawing/2014/main" id="{D7A9D971-E7C8-42A0-AA4E-A44DCD898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664" y="4149726"/>
              <a:ext cx="1597025" cy="234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7" name="Picture 4">
              <a:extLst>
                <a:ext uri="{FF2B5EF4-FFF2-40B4-BE49-F238E27FC236}">
                  <a16:creationId xmlns:a16="http://schemas.microsoft.com/office/drawing/2014/main" id="{C3C4C316-98ED-476F-9D49-29E2F5A91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538" y="4149726"/>
              <a:ext cx="1765300" cy="234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8" name="Picture 5">
              <a:extLst>
                <a:ext uri="{FF2B5EF4-FFF2-40B4-BE49-F238E27FC236}">
                  <a16:creationId xmlns:a16="http://schemas.microsoft.com/office/drawing/2014/main" id="{109955B4-20DF-44A1-90D5-87AFFC0ED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0" y="4162426"/>
              <a:ext cx="1765300" cy="234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19" name="Text Box 7">
              <a:extLst>
                <a:ext uri="{FF2B5EF4-FFF2-40B4-BE49-F238E27FC236}">
                  <a16:creationId xmlns:a16="http://schemas.microsoft.com/office/drawing/2014/main" id="{18031375-4786-47BA-B4DC-678717767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1931988" y="3381376"/>
              <a:ext cx="1903412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it-IT" altLang="it-IT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GASTRIC </a:t>
              </a:r>
            </a:p>
            <a:p>
              <a:pPr eaLnBrk="1" hangingPunct="1">
                <a:buSzPct val="100000"/>
                <a:defRPr/>
              </a:pPr>
              <a:r>
                <a:rPr lang="it-IT" altLang="it-IT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BY PASS</a:t>
              </a:r>
            </a:p>
          </p:txBody>
        </p:sp>
        <p:sp>
          <p:nvSpPr>
            <p:cNvPr id="38920" name="Text Box 8">
              <a:extLst>
                <a:ext uri="{FF2B5EF4-FFF2-40B4-BE49-F238E27FC236}">
                  <a16:creationId xmlns:a16="http://schemas.microsoft.com/office/drawing/2014/main" id="{D2A21E8B-1D54-440A-997F-E73819401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5164" y="3627439"/>
              <a:ext cx="1582737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it-IT" altLang="it-IT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BMI 50.5</a:t>
              </a:r>
              <a:r>
                <a:rPr lang="it-IT" altLang="it-IT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Wingdings" panose="05000000000000000000" pitchFamily="2" charset="2"/>
                </a:rPr>
                <a:t></a:t>
              </a:r>
              <a:r>
                <a:rPr lang="it-IT" altLang="it-IT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38923" name="Text Box 11">
              <a:extLst>
                <a:ext uri="{FF2B5EF4-FFF2-40B4-BE49-F238E27FC236}">
                  <a16:creationId xmlns:a16="http://schemas.microsoft.com/office/drawing/2014/main" id="{8D2D2FE8-4908-46D2-8FA2-D401D8427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276" y="6189663"/>
              <a:ext cx="4551363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it-IT" alt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PICO 7 DAYS</a:t>
              </a:r>
            </a:p>
          </p:txBody>
        </p:sp>
      </p:grpSp>
      <p:sp>
        <p:nvSpPr>
          <p:cNvPr id="38925" name="AutoShape 6">
            <a:extLst>
              <a:ext uri="{FF2B5EF4-FFF2-40B4-BE49-F238E27FC236}">
                <a16:creationId xmlns:a16="http://schemas.microsoft.com/office/drawing/2014/main" id="{66FEE636-42CF-4FCC-852D-30298477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14313"/>
            <a:ext cx="9144000" cy="6286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 Incision Negative Pressure Therapy (CiNPT)</a:t>
            </a:r>
          </a:p>
        </p:txBody>
      </p:sp>
      <p:sp>
        <p:nvSpPr>
          <p:cNvPr id="38926" name="Rectangle 9">
            <a:extLst>
              <a:ext uri="{FF2B5EF4-FFF2-40B4-BE49-F238E27FC236}">
                <a16:creationId xmlns:a16="http://schemas.microsoft.com/office/drawing/2014/main" id="{AFB94733-4F4C-4BE7-9CFF-A16037312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09626"/>
            <a:ext cx="90519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bariatric patients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A47E986-80C2-4362-BA13-45BCF1B6D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714376"/>
            <a:ext cx="409098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C7575A03-6040-4BD4-8CBA-D2E2CD19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3643314"/>
            <a:ext cx="4195762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62DE838E-EE0F-44EC-A94C-68AE8519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3643314"/>
            <a:ext cx="42545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6E54A123-EECB-4556-8BD8-C705040A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714375"/>
            <a:ext cx="4214812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8" name="Text Box 7">
            <a:extLst>
              <a:ext uri="{FF2B5EF4-FFF2-40B4-BE49-F238E27FC236}">
                <a16:creationId xmlns:a16="http://schemas.microsoft.com/office/drawing/2014/main" id="{80EB3835-E5A8-4160-8AB1-3AD35315A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643314"/>
            <a:ext cx="1152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months</a:t>
            </a: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C3F1EFB3-3F3D-4110-9EC0-0CE75C7D9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1" y="3644901"/>
            <a:ext cx="11017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months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53D9378-4535-4D0A-8EA6-B164516E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771" y="569843"/>
            <a:ext cx="6515613" cy="435000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5720" y="3060643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262E0ED-D04F-4D3E-852F-74B18C084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7027" r="27360" b="37635"/>
          <a:stretch/>
        </p:blipFill>
        <p:spPr>
          <a:xfrm>
            <a:off x="1432020" y="434445"/>
            <a:ext cx="3546232" cy="2617898"/>
          </a:xfrm>
          <a:prstGeom prst="rect">
            <a:avLst/>
          </a:prstGeom>
          <a:ln w="66675">
            <a:solidFill>
              <a:srgbClr val="FF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98BB525-AFB1-44C8-ACEC-2E4B3DF70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5938" r="26906" b="21618"/>
          <a:stretch/>
        </p:blipFill>
        <p:spPr>
          <a:xfrm>
            <a:off x="6699739" y="434445"/>
            <a:ext cx="3432002" cy="2617898"/>
          </a:xfrm>
          <a:prstGeom prst="rect">
            <a:avLst/>
          </a:prstGeom>
          <a:ln w="66675">
            <a:solidFill>
              <a:srgbClr val="FF000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7760CB-548D-4045-AB5C-9E92C7CAC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7473" r="7309" b="16869"/>
          <a:stretch/>
        </p:blipFill>
        <p:spPr>
          <a:xfrm>
            <a:off x="1563758" y="3805658"/>
            <a:ext cx="3293164" cy="17006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131D6D0C-2FFA-4D74-935E-DDDF9C293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32" y="3325318"/>
            <a:ext cx="2885946" cy="2617898"/>
          </a:xfrm>
          <a:prstGeom prst="rect">
            <a:avLst/>
          </a:prstGeom>
          <a:noFill/>
          <a:ln w="666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20F08FD7-E5A9-4607-A795-B745FC5094AC}"/>
              </a:ext>
            </a:extLst>
          </p:cNvPr>
          <p:cNvSpPr/>
          <p:nvPr/>
        </p:nvSpPr>
        <p:spPr>
          <a:xfrm rot="10800000">
            <a:off x="3021496" y="3805658"/>
            <a:ext cx="496956" cy="463826"/>
          </a:xfrm>
          <a:prstGeom prst="triangle">
            <a:avLst>
              <a:gd name="adj" fmla="val 55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756291"/>
      </p:ext>
    </p:extLst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A42718-D7AC-43BD-90CD-03147953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37" y="192156"/>
            <a:ext cx="5733325" cy="57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6963"/>
      </p:ext>
    </p:extLst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C39AC4-7BFD-422A-BB04-A4CC295E7BD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64905"/>
            <a:ext cx="12192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DRESSING? YES…</a:t>
            </a:r>
            <a:r>
              <a:rPr lang="it-IT" alt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alt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12151D58-D046-4584-AF9D-BA702448A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676998" y="2072777"/>
            <a:ext cx="2980601" cy="3259519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1406E70F-682B-4EC6-A3E0-4E7271A04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74" y="2312768"/>
            <a:ext cx="3618081" cy="2893909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F555B595-4D9B-4434-ADBE-F0858FB38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9" y="2312768"/>
            <a:ext cx="3523895" cy="2815823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6">
            <a:extLst>
              <a:ext uri="{FF2B5EF4-FFF2-40B4-BE49-F238E27FC236}">
                <a16:creationId xmlns:a16="http://schemas.microsoft.com/office/drawing/2014/main" id="{3D823C1D-9995-49E3-BC1C-39B6C377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02" y="5520163"/>
            <a:ext cx="1457325" cy="30638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</a:rPr>
              <a:t>I application</a:t>
            </a: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12C1603E-981C-45FD-80C6-BD5599EE2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522" y="5520163"/>
            <a:ext cx="1457325" cy="307777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400" dirty="0" err="1">
                <a:latin typeface="Times New Roman" panose="02020603050405020304" pitchFamily="18" charset="0"/>
              </a:rPr>
              <a:t>Fup</a:t>
            </a:r>
            <a:r>
              <a:rPr lang="it-IT" altLang="it-IT" sz="1400" dirty="0">
                <a:latin typeface="Times New Roman" panose="02020603050405020304" pitchFamily="18" charset="0"/>
              </a:rPr>
              <a:t> 2 </a:t>
            </a:r>
            <a:r>
              <a:rPr lang="it-IT" altLang="it-IT" sz="1400" dirty="0" err="1">
                <a:latin typeface="Times New Roman" panose="02020603050405020304" pitchFamily="18" charset="0"/>
              </a:rPr>
              <a:t>days</a:t>
            </a:r>
            <a:endParaRPr lang="it-IT" altLang="it-IT" sz="1400" dirty="0">
              <a:latin typeface="Times New Roman" panose="02020603050405020304" pitchFamily="18" charset="0"/>
            </a:endParaRP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BDB3972D-4407-4FE0-89A2-DBC11A526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946" y="5520163"/>
            <a:ext cx="1457325" cy="30638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>
                <a:latin typeface="Times New Roman" panose="02020603050405020304" pitchFamily="18" charset="0"/>
              </a:rPr>
              <a:t>Fup</a:t>
            </a:r>
            <a:r>
              <a:rPr lang="it-IT" altLang="it-IT" sz="1400" dirty="0">
                <a:latin typeface="Times New Roman" panose="02020603050405020304" pitchFamily="18" charset="0"/>
              </a:rPr>
              <a:t> 14 </a:t>
            </a:r>
            <a:r>
              <a:rPr lang="it-IT" altLang="it-IT" sz="1400" dirty="0" err="1">
                <a:latin typeface="Times New Roman" panose="02020603050405020304" pitchFamily="18" charset="0"/>
              </a:rPr>
              <a:t>days</a:t>
            </a:r>
            <a:endParaRPr lang="it-IT" altLang="it-IT" sz="1400" dirty="0">
              <a:latin typeface="Times New Roman" panose="02020603050405020304" pitchFamily="18" charset="0"/>
            </a:endParaRPr>
          </a:p>
        </p:txBody>
      </p:sp>
      <p:sp>
        <p:nvSpPr>
          <p:cNvPr id="9" name="CasellaDiTesto 16">
            <a:extLst>
              <a:ext uri="{FF2B5EF4-FFF2-40B4-BE49-F238E27FC236}">
                <a16:creationId xmlns:a16="http://schemas.microsoft.com/office/drawing/2014/main" id="{61E51D4A-869A-4B6F-945D-D75381D01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31449"/>
            <a:ext cx="1066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DACC TECHNOLOGY: HYDROPHOBIC DRESSING</a:t>
            </a:r>
            <a:endParaRPr lang="it-IT" altLang="it-IT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EC58AF8-6ADE-4166-9EBB-32D7F563FEB0}"/>
              </a:ext>
            </a:extLst>
          </p:cNvPr>
          <p:cNvSpPr/>
          <p:nvPr/>
        </p:nvSpPr>
        <p:spPr>
          <a:xfrm rot="869231">
            <a:off x="1713635" y="3831317"/>
            <a:ext cx="1116184" cy="296954"/>
          </a:xfrm>
          <a:prstGeom prst="rect">
            <a:avLst/>
          </a:prstGeom>
          <a:solidFill>
            <a:srgbClr val="C6A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B87FB0E-940B-4032-8E0E-1E9B6D5E6984}"/>
              </a:ext>
            </a:extLst>
          </p:cNvPr>
          <p:cNvSpPr/>
          <p:nvPr/>
        </p:nvSpPr>
        <p:spPr>
          <a:xfrm>
            <a:off x="9019276" y="2582644"/>
            <a:ext cx="1686667" cy="617756"/>
          </a:xfrm>
          <a:prstGeom prst="rect">
            <a:avLst/>
          </a:prstGeom>
          <a:solidFill>
            <a:srgbClr val="88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584425"/>
      </p:ext>
    </p:extLst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F58230C-1041-4648-ADD7-AB0D46D04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29200"/>
            <a:ext cx="457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2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A21266F-7CD5-4430-88BB-6A5F18313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" y="0"/>
            <a:ext cx="12144672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WOUND THERAPY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it-IT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forces and Mechanobiology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it-IT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D8109DE4-7CDA-4FB1-B969-CF982B65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55" y="2753518"/>
            <a:ext cx="409416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146A6EB5-7DF9-4E3D-AA31-26B4AE0F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73" y="1433512"/>
            <a:ext cx="442436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375" t="22249" r="47502" b="580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5">
            <a:extLst>
              <a:ext uri="{FF2B5EF4-FFF2-40B4-BE49-F238E27FC236}">
                <a16:creationId xmlns:a16="http://schemas.microsoft.com/office/drawing/2014/main" id="{8D98A3B9-2426-45C8-A800-B290FEF8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7" y="1675629"/>
            <a:ext cx="4718188" cy="394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6000"/>
                  </a:blip>
                  <a:srcRect l="7179" r="45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6">
            <a:extLst>
              <a:ext uri="{FF2B5EF4-FFF2-40B4-BE49-F238E27FC236}">
                <a16:creationId xmlns:a16="http://schemas.microsoft.com/office/drawing/2014/main" id="{3976C9BF-0444-41C9-9185-4DE21230E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682" y="5616575"/>
            <a:ext cx="26003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100" dirty="0">
                <a:latin typeface="Arial" panose="020B0604020202020204" pitchFamily="34" charset="0"/>
                <a:ea typeface="Gulim" panose="020B0600000101010101" pitchFamily="34" charset="-127"/>
              </a:rPr>
              <a:t>Donald </a:t>
            </a:r>
            <a:r>
              <a:rPr lang="en-US" altLang="it-IT" sz="1100" dirty="0" err="1">
                <a:latin typeface="Arial" panose="020B0604020202020204" pitchFamily="34" charset="0"/>
                <a:ea typeface="Gulim" panose="020B0600000101010101" pitchFamily="34" charset="-127"/>
              </a:rPr>
              <a:t>Ingber,FASEB</a:t>
            </a:r>
            <a:r>
              <a:rPr lang="en-US" altLang="it-IT" sz="1100" dirty="0">
                <a:latin typeface="Arial" panose="020B0604020202020204" pitchFamily="34" charset="0"/>
                <a:ea typeface="Gulim" panose="020B0600000101010101" pitchFamily="34" charset="-127"/>
              </a:rPr>
              <a:t> 13 Sup S5 1999</a:t>
            </a:r>
          </a:p>
        </p:txBody>
      </p:sp>
    </p:spTree>
    <p:extLst>
      <p:ext uri="{BB962C8B-B14F-4D97-AF65-F5344CB8AC3E}">
        <p14:creationId xmlns:p14="http://schemas.microsoft.com/office/powerpoint/2010/main" val="32501648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1CE90C53-1A29-484F-A093-D1963E570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45" y="1053264"/>
            <a:ext cx="4948266" cy="386033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3084">
              <a:spcBef>
                <a:spcPts val="262"/>
              </a:spcBef>
              <a:buSzPct val="9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1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CONTRACTION OF THE MARGINS</a:t>
            </a:r>
          </a:p>
          <a:p>
            <a:pPr defTabSz="453084">
              <a:spcBef>
                <a:spcPts val="262"/>
              </a:spcBef>
              <a:buSzPct val="9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1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MICROENVIROMENT STABILIZATION</a:t>
            </a:r>
          </a:p>
          <a:p>
            <a:pPr lvl="1" defTabSz="453084">
              <a:spcBef>
                <a:spcPts val="22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128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flogistic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mediators</a:t>
            </a: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00017" defTabSz="453084">
              <a:spcBef>
                <a:spcPts val="206"/>
              </a:spcBef>
              <a:defRPr/>
            </a:pP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it-IT" altLang="it-IT" sz="1282" b="1" dirty="0">
                <a:solidFill>
                  <a:srgbClr val="FF0000"/>
                </a:solidFill>
                <a:latin typeface="Symbol" panose="05050102010706020507" pitchFamily="18" charset="2"/>
              </a:rPr>
              <a:t>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Matrix Metallo-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proteinases</a:t>
            </a: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00017" defTabSz="453084">
              <a:spcBef>
                <a:spcPts val="225"/>
              </a:spcBef>
              <a:defRPr/>
            </a:pP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altLang="it-IT" sz="1282" b="1" dirty="0">
                <a:solidFill>
                  <a:srgbClr val="FF0000"/>
                </a:solidFill>
                <a:latin typeface="Symbol" panose="05050102010706020507" pitchFamily="18" charset="2"/>
              </a:rPr>
              <a:t>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Mitogen-Activated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Kinases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); </a:t>
            </a:r>
          </a:p>
          <a:p>
            <a:pPr lvl="1" defTabSz="453084">
              <a:spcBef>
                <a:spcPts val="22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Reduction of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3084">
              <a:spcBef>
                <a:spcPts val="262"/>
              </a:spcBef>
              <a:buSzPct val="9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1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EDEMA REDUCTION</a:t>
            </a:r>
          </a:p>
          <a:p>
            <a:pPr lvl="1" defTabSz="453084"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Reduction of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exudate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interstitial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fluis</a:t>
            </a:r>
            <a:endParaRPr lang="it-IT" altLang="it-IT" sz="12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defTabSz="453084"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hydrostatic and osmotic pressure </a:t>
            </a:r>
          </a:p>
          <a:p>
            <a:pPr lvl="1" defTabSz="453084"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Stimulation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capillary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</a:p>
          <a:p>
            <a:pPr defTabSz="453084">
              <a:spcBef>
                <a:spcPts val="262"/>
              </a:spcBef>
              <a:buSzPct val="90000"/>
              <a:buFont typeface="Times New Roman" panose="02020603050405020304" pitchFamily="18" charset="0"/>
              <a:buAutoNum type="arabicPeriod"/>
              <a:defRPr/>
            </a:pPr>
            <a:r>
              <a:rPr lang="it-IT" altLang="it-IT" sz="1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MICROMECHANICAL STIMULATION</a:t>
            </a:r>
          </a:p>
          <a:p>
            <a:pPr lvl="1" defTabSz="453084">
              <a:spcBef>
                <a:spcPts val="225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Proliferation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2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cellular</a:t>
            </a:r>
            <a:r>
              <a:rPr lang="it-IT" altLang="it-IT" sz="1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migration</a:t>
            </a:r>
          </a:p>
          <a:p>
            <a:pPr lvl="1" defTabSz="453084">
              <a:spcBef>
                <a:spcPts val="22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Angiogenesis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perfusion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tissutal</a:t>
            </a: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oxigenation</a:t>
            </a: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defTabSz="453084">
              <a:spcBef>
                <a:spcPts val="22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12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Rehepitelization</a:t>
            </a: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5975" defTabSz="453084">
              <a:spcBef>
                <a:spcPts val="225"/>
              </a:spcBef>
              <a:defRPr/>
            </a:pPr>
            <a:endParaRPr lang="it-IT" altLang="it-IT" sz="12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7CDBA6A8-4499-40AE-A4D4-7C8A32E7B322}"/>
              </a:ext>
            </a:extLst>
          </p:cNvPr>
          <p:cNvGrpSpPr>
            <a:grpSpLocks/>
          </p:cNvGrpSpPr>
          <p:nvPr/>
        </p:nvGrpSpPr>
        <p:grpSpPr bwMode="auto">
          <a:xfrm>
            <a:off x="6844687" y="1155964"/>
            <a:ext cx="3475419" cy="3098983"/>
            <a:chOff x="3152" y="935"/>
            <a:chExt cx="2236" cy="2108"/>
          </a:xfrm>
        </p:grpSpPr>
        <p:pic>
          <p:nvPicPr>
            <p:cNvPr id="6157" name="Picture 3">
              <a:extLst>
                <a:ext uri="{FF2B5EF4-FFF2-40B4-BE49-F238E27FC236}">
                  <a16:creationId xmlns:a16="http://schemas.microsoft.com/office/drawing/2014/main" id="{F12CD5FE-9FE8-4072-B4C8-8AD735B41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" t="1527" r="223" b="5959"/>
            <a:stretch>
              <a:fillRect/>
            </a:stretch>
          </p:blipFill>
          <p:spPr bwMode="auto">
            <a:xfrm>
              <a:off x="3152" y="935"/>
              <a:ext cx="2236" cy="2108"/>
            </a:xfrm>
            <a:prstGeom prst="rect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>
              <a:outerShdw dist="139498" dir="2700000" algn="ctr" rotWithShape="0">
                <a:srgbClr val="333333">
                  <a:alpha val="6501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4">
              <a:extLst>
                <a:ext uri="{FF2B5EF4-FFF2-40B4-BE49-F238E27FC236}">
                  <a16:creationId xmlns:a16="http://schemas.microsoft.com/office/drawing/2014/main" id="{4BF34E22-A415-4AEC-8622-EED04035F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" y="1290"/>
              <a:ext cx="3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5">
              <a:extLst>
                <a:ext uri="{FF2B5EF4-FFF2-40B4-BE49-F238E27FC236}">
                  <a16:creationId xmlns:a16="http://schemas.microsoft.com/office/drawing/2014/main" id="{09DE05E8-779F-4691-A871-C8A0A7660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924"/>
              <a:ext cx="3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6">
              <a:extLst>
                <a:ext uri="{FF2B5EF4-FFF2-40B4-BE49-F238E27FC236}">
                  <a16:creationId xmlns:a16="http://schemas.microsoft.com/office/drawing/2014/main" id="{57149D5A-4168-4871-B486-DE010AE54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" y="1651"/>
              <a:ext cx="3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7">
              <a:extLst>
                <a:ext uri="{FF2B5EF4-FFF2-40B4-BE49-F238E27FC236}">
                  <a16:creationId xmlns:a16="http://schemas.microsoft.com/office/drawing/2014/main" id="{827CBC21-5B28-49DC-BB5F-5CAF6B46B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" y="2604"/>
              <a:ext cx="3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Text Box 8">
            <a:extLst>
              <a:ext uri="{FF2B5EF4-FFF2-40B4-BE49-F238E27FC236}">
                <a16:creationId xmlns:a16="http://schemas.microsoft.com/office/drawing/2014/main" id="{56381CAC-5EF3-44AB-9B3D-C97CD065B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878" y="247622"/>
            <a:ext cx="9144000" cy="6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3" tIns="35102" rIns="67503" bIns="3510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2120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2120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2120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2120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 eaLnBrk="1" hangingPunct="1"/>
            <a:r>
              <a:rPr lang="it-IT" altLang="it-IT" sz="3952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THERAPY</a:t>
            </a:r>
          </a:p>
        </p:txBody>
      </p:sp>
      <p:grpSp>
        <p:nvGrpSpPr>
          <p:cNvPr id="6148" name="Group 14">
            <a:extLst>
              <a:ext uri="{FF2B5EF4-FFF2-40B4-BE49-F238E27FC236}">
                <a16:creationId xmlns:a16="http://schemas.microsoft.com/office/drawing/2014/main" id="{A00104E7-9D02-4657-9C1D-D24C63654339}"/>
              </a:ext>
            </a:extLst>
          </p:cNvPr>
          <p:cNvGrpSpPr>
            <a:grpSpLocks/>
          </p:cNvGrpSpPr>
          <p:nvPr/>
        </p:nvGrpSpPr>
        <p:grpSpPr bwMode="auto">
          <a:xfrm>
            <a:off x="1043845" y="5040170"/>
            <a:ext cx="4634909" cy="860037"/>
            <a:chOff x="113" y="3230"/>
            <a:chExt cx="2897" cy="421"/>
          </a:xfrm>
        </p:grpSpPr>
        <p:pic>
          <p:nvPicPr>
            <p:cNvPr id="6155" name="Picture 15">
              <a:extLst>
                <a:ext uri="{FF2B5EF4-FFF2-40B4-BE49-F238E27FC236}">
                  <a16:creationId xmlns:a16="http://schemas.microsoft.com/office/drawing/2014/main" id="{61DDBA1F-CF8E-4FBF-B1A8-30749A82F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263"/>
              <a:ext cx="289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6">
              <a:extLst>
                <a:ext uri="{FF2B5EF4-FFF2-40B4-BE49-F238E27FC236}">
                  <a16:creationId xmlns:a16="http://schemas.microsoft.com/office/drawing/2014/main" id="{02E5870D-7A8C-4C58-9C2E-55FBAA649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" y="3230"/>
              <a:ext cx="198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16">
            <a:extLst>
              <a:ext uri="{FF2B5EF4-FFF2-40B4-BE49-F238E27FC236}">
                <a16:creationId xmlns:a16="http://schemas.microsoft.com/office/drawing/2014/main" id="{E8D1A977-3401-40E8-91D1-2A511B5D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19312" r="5727" b="27776"/>
          <a:stretch>
            <a:fillRect/>
          </a:stretch>
        </p:blipFill>
        <p:spPr bwMode="auto">
          <a:xfrm>
            <a:off x="7052466" y="4606218"/>
            <a:ext cx="3330610" cy="139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BC2C6CF3-0BF6-4C9A-BCCD-35081208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492126"/>
            <a:ext cx="90503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SzPct val="100000"/>
              <a:defRPr/>
            </a:pPr>
            <a:r>
              <a:rPr lang="en-GB" altLang="it-IT" sz="3600" b="1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NEGATIVE PRESSURE THERAPY </a:t>
            </a:r>
            <a:br>
              <a:rPr lang="en-GB" altLang="it-IT" sz="3600" b="1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it-IT" sz="3600" b="1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INSTILLATION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AD1E1C2B-3AE4-4C6C-87C6-F52158E46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4" y="1227938"/>
            <a:ext cx="4087812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C1D818E1-A480-4ADB-8B98-B0C4ED839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12876"/>
            <a:ext cx="4694238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253B84EE-4942-474D-8DB8-12171D23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2465388"/>
            <a:ext cx="4530725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5">
            <a:extLst>
              <a:ext uri="{FF2B5EF4-FFF2-40B4-BE49-F238E27FC236}">
                <a16:creationId xmlns:a16="http://schemas.microsoft.com/office/drawing/2014/main" id="{078E1FC7-D3FB-481C-B660-DEC2E9E3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1844676"/>
            <a:ext cx="9366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000" b="1">
                <a:solidFill>
                  <a:srgbClr val="FFFFFF"/>
                </a:solidFill>
                <a:latin typeface="Garamond" panose="02020404030301010803" pitchFamily="18" charset="0"/>
              </a:rPr>
              <a:t>2011</a:t>
            </a:r>
          </a:p>
        </p:txBody>
      </p:sp>
      <p:sp>
        <p:nvSpPr>
          <p:cNvPr id="18439" name="Text Box 6">
            <a:extLst>
              <a:ext uri="{FF2B5EF4-FFF2-40B4-BE49-F238E27FC236}">
                <a16:creationId xmlns:a16="http://schemas.microsoft.com/office/drawing/2014/main" id="{8C96DEB8-E793-47F5-9103-C7893B54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789" y="1557339"/>
            <a:ext cx="64342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000" b="1">
                <a:solidFill>
                  <a:srgbClr val="FFFFFF"/>
                </a:solidFill>
                <a:latin typeface="Garamond" panose="02020404030301010803" pitchFamily="18" charset="0"/>
              </a:rPr>
              <a:t>2015</a:t>
            </a:r>
          </a:p>
        </p:txBody>
      </p:sp>
      <p:sp>
        <p:nvSpPr>
          <p:cNvPr id="18440" name="Text Box 7">
            <a:extLst>
              <a:ext uri="{FF2B5EF4-FFF2-40B4-BE49-F238E27FC236}">
                <a16:creationId xmlns:a16="http://schemas.microsoft.com/office/drawing/2014/main" id="{44F2FC57-119F-4EBA-A10E-4BCC46F3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4" y="3644901"/>
            <a:ext cx="64342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000" b="1">
                <a:solidFill>
                  <a:srgbClr val="FFFFFF"/>
                </a:solidFill>
                <a:latin typeface="Garamond" panose="02020404030301010803" pitchFamily="18" charset="0"/>
              </a:rPr>
              <a:t>2016</a:t>
            </a:r>
          </a:p>
        </p:txBody>
      </p:sp>
      <p:pic>
        <p:nvPicPr>
          <p:cNvPr id="18441" name="Picture 13">
            <a:extLst>
              <a:ext uri="{FF2B5EF4-FFF2-40B4-BE49-F238E27FC236}">
                <a16:creationId xmlns:a16="http://schemas.microsoft.com/office/drawing/2014/main" id="{C95755E5-2BFA-4681-A769-FBAC7398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38084" r="21487" b="15039"/>
          <a:stretch>
            <a:fillRect/>
          </a:stretch>
        </p:blipFill>
        <p:spPr bwMode="auto">
          <a:xfrm>
            <a:off x="6429721" y="4398129"/>
            <a:ext cx="2805370" cy="1622458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7A5C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2944" t="38084" r="21487" b="15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2" name="Picture 14">
            <a:extLst>
              <a:ext uri="{FF2B5EF4-FFF2-40B4-BE49-F238E27FC236}">
                <a16:creationId xmlns:a16="http://schemas.microsoft.com/office/drawing/2014/main" id="{FC341069-C3CD-4C63-BACF-E03271EB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29327" r="28738" b="59317"/>
          <a:stretch>
            <a:fillRect/>
          </a:stretch>
        </p:blipFill>
        <p:spPr bwMode="auto">
          <a:xfrm>
            <a:off x="449263" y="5417372"/>
            <a:ext cx="5214938" cy="679450"/>
          </a:xfrm>
          <a:prstGeom prst="rect">
            <a:avLst/>
          </a:prstGeom>
          <a:noFill/>
          <a:ln w="38160" cap="sq">
            <a:solidFill>
              <a:srgbClr val="00956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342" t="29327" r="28738" b="5931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5725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magine 1">
            <a:extLst>
              <a:ext uri="{FF2B5EF4-FFF2-40B4-BE49-F238E27FC236}">
                <a16:creationId xmlns:a16="http://schemas.microsoft.com/office/drawing/2014/main" id="{32FB509E-104B-4D16-8879-C7145227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401" r="34250" b="16402"/>
          <a:stretch>
            <a:fillRect/>
          </a:stretch>
        </p:blipFill>
        <p:spPr bwMode="auto">
          <a:xfrm>
            <a:off x="1644513" y="283542"/>
            <a:ext cx="4294187" cy="5688013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E2A8881-3522-4A64-8E31-CA801E8E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7" t="36748" r="23840" b="22649"/>
          <a:stretch>
            <a:fillRect/>
          </a:stretch>
        </p:blipFill>
        <p:spPr bwMode="auto">
          <a:xfrm>
            <a:off x="6096000" y="297569"/>
            <a:ext cx="3652526" cy="271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5447" t="36748" r="23840" b="226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57F283D-D3B2-4201-8007-72E7E2FF7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785" y="1476866"/>
            <a:ext cx="38147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2060"/>
                </a:solidFill>
                <a:latin typeface="Arial" panose="020B0604020202020204" pitchFamily="34" charset="0"/>
              </a:rPr>
              <a:t>THE AREAS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6E1CEF-6793-4C2A-B2C0-DAB527C77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75" t="34796" r="38618" b="17719"/>
          <a:stretch/>
        </p:blipFill>
        <p:spPr>
          <a:xfrm>
            <a:off x="6458922" y="3512423"/>
            <a:ext cx="2926682" cy="2442412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75804A1-F764-4FD0-A3A4-64B3CDC84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5392" y="4126517"/>
            <a:ext cx="3814763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2060"/>
                </a:solidFill>
                <a:latin typeface="Arial" panose="020B0604020202020204" pitchFamily="34" charset="0"/>
              </a:rPr>
              <a:t>NPWTI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800" b="1" i="1" dirty="0">
                <a:solidFill>
                  <a:srgbClr val="002060"/>
                </a:solidFill>
                <a:latin typeface="Arial" panose="020B0604020202020204" pitchFamily="34" charset="0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17557683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purl.org/dc/terms/"/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16c05727-aa75-4e4a-9b5f-8a80a116589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373</TotalTime>
  <Words>536</Words>
  <Application>Microsoft Office PowerPoint</Application>
  <PresentationFormat>Widescreen</PresentationFormat>
  <Paragraphs>121</Paragraphs>
  <Slides>25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8" baseType="lpstr">
      <vt:lpstr>Gulim</vt:lpstr>
      <vt:lpstr>Microsoft YaHei</vt:lpstr>
      <vt:lpstr>MS PGothic</vt:lpstr>
      <vt:lpstr>Arial</vt:lpstr>
      <vt:lpstr>BlinkMacSystemFont</vt:lpstr>
      <vt:lpstr>Calibri</vt:lpstr>
      <vt:lpstr>DejaVu Sans</vt:lpstr>
      <vt:lpstr>Garamond</vt:lpstr>
      <vt:lpstr>Segoe UI</vt:lpstr>
      <vt:lpstr>Symbol</vt:lpstr>
      <vt:lpstr>Times New Roman</vt:lpstr>
      <vt:lpstr>Wingdings</vt:lpstr>
      <vt:lpstr>RetrospectVTI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carlotta.scarpa</cp:lastModifiedBy>
  <cp:revision>33</cp:revision>
  <dcterms:created xsi:type="dcterms:W3CDTF">2022-02-27T17:36:31Z</dcterms:created>
  <dcterms:modified xsi:type="dcterms:W3CDTF">2025-05-08T10:47:10Z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